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senica Antiqua" charset="1" panose="00000500000000000000"/>
      <p:regular r:id="rId16"/>
    </p:embeddedFont>
    <p:embeddedFont>
      <p:font typeface="HK Grotesk" charset="1" panose="00000500000000000000"/>
      <p:regular r:id="rId17"/>
    </p:embeddedFont>
    <p:embeddedFont>
      <p:font typeface="Arsenica Antiqua Bold" charset="1" panose="00000800000000000000"/>
      <p:regular r:id="rId18"/>
    </p:embeddedFont>
    <p:embeddedFont>
      <p:font typeface="HK Grotesk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2134723"/>
            <a:ext cx="10478743" cy="5403796"/>
            <a:chOff x="0" y="0"/>
            <a:chExt cx="2759834" cy="1423222"/>
          </a:xfrm>
        </p:grpSpPr>
        <p:sp>
          <p:nvSpPr>
            <p:cNvPr name="Freeform 4" id="4"/>
            <p:cNvSpPr/>
            <p:nvPr/>
          </p:nvSpPr>
          <p:spPr>
            <a:xfrm flipH="false" flipV="false" rot="0">
              <a:off x="0" y="0"/>
              <a:ext cx="2759834" cy="1423222"/>
            </a:xfrm>
            <a:custGeom>
              <a:avLst/>
              <a:gdLst/>
              <a:ahLst/>
              <a:cxnLst/>
              <a:rect r="r" b="b" t="t" l="l"/>
              <a:pathLst>
                <a:path h="1423222" w="2759834">
                  <a:moveTo>
                    <a:pt x="0" y="0"/>
                  </a:moveTo>
                  <a:lnTo>
                    <a:pt x="2759834" y="0"/>
                  </a:lnTo>
                  <a:lnTo>
                    <a:pt x="2759834" y="1423222"/>
                  </a:lnTo>
                  <a:lnTo>
                    <a:pt x="0" y="1423222"/>
                  </a:lnTo>
                  <a:close/>
                </a:path>
              </a:pathLst>
            </a:custGeom>
            <a:solidFill>
              <a:srgbClr val="FFFFFF">
                <a:alpha val="34902"/>
              </a:srgbClr>
            </a:solidFill>
          </p:spPr>
        </p:sp>
        <p:sp>
          <p:nvSpPr>
            <p:cNvPr name="TextBox 5" id="5"/>
            <p:cNvSpPr txBox="true"/>
            <p:nvPr/>
          </p:nvSpPr>
          <p:spPr>
            <a:xfrm>
              <a:off x="0" y="-38100"/>
              <a:ext cx="2759834" cy="1461322"/>
            </a:xfrm>
            <a:prstGeom prst="rect">
              <a:avLst/>
            </a:prstGeom>
          </p:spPr>
          <p:txBody>
            <a:bodyPr anchor="ctr" rtlCol="false" tIns="50800" lIns="50800" bIns="50800" rIns="50800"/>
            <a:lstStyle/>
            <a:p>
              <a:pPr algn="ctr">
                <a:lnSpc>
                  <a:spcPts val="2660"/>
                </a:lnSpc>
              </a:pPr>
            </a:p>
          </p:txBody>
        </p:sp>
      </p:grpSp>
      <p:sp>
        <p:nvSpPr>
          <p:cNvPr name="TextBox 6" id="6"/>
          <p:cNvSpPr txBox="true"/>
          <p:nvPr/>
        </p:nvSpPr>
        <p:spPr>
          <a:xfrm rot="0">
            <a:off x="1028700" y="2898135"/>
            <a:ext cx="6318409" cy="583480"/>
          </a:xfrm>
          <a:prstGeom prst="rect">
            <a:avLst/>
          </a:prstGeom>
        </p:spPr>
        <p:txBody>
          <a:bodyPr anchor="t" rtlCol="false" tIns="0" lIns="0" bIns="0" rIns="0">
            <a:spAutoFit/>
          </a:bodyPr>
          <a:lstStyle/>
          <a:p>
            <a:pPr algn="l">
              <a:lnSpc>
                <a:spcPts val="4064"/>
              </a:lnSpc>
            </a:pPr>
            <a:r>
              <a:rPr lang="en-US" sz="2903">
                <a:solidFill>
                  <a:srgbClr val="FFFFFF"/>
                </a:solidFill>
                <a:latin typeface="Arsenica Antiqua"/>
                <a:ea typeface="Arsenica Antiqua"/>
                <a:cs typeface="Arsenica Antiqua"/>
                <a:sym typeface="Arsenica Antiqua"/>
              </a:rPr>
              <a:t>LA FESTA PATRONALE DI TERMOLI</a:t>
            </a:r>
          </a:p>
        </p:txBody>
      </p:sp>
      <p:sp>
        <p:nvSpPr>
          <p:cNvPr name="TextBox 7" id="7"/>
          <p:cNvSpPr txBox="true"/>
          <p:nvPr/>
        </p:nvSpPr>
        <p:spPr>
          <a:xfrm rot="0">
            <a:off x="918079" y="8883968"/>
            <a:ext cx="5523445" cy="1301115"/>
          </a:xfrm>
          <a:prstGeom prst="rect">
            <a:avLst/>
          </a:prstGeom>
        </p:spPr>
        <p:txBody>
          <a:bodyPr anchor="t" rtlCol="false" tIns="0" lIns="0" bIns="0" rIns="0">
            <a:spAutoFit/>
          </a:bodyPr>
          <a:lstStyle/>
          <a:p>
            <a:pPr algn="l">
              <a:lnSpc>
                <a:spcPts val="2099"/>
              </a:lnSpc>
            </a:pPr>
            <a:r>
              <a:rPr lang="en-US" sz="2099" spc="-115">
                <a:solidFill>
                  <a:srgbClr val="FFFFFF"/>
                </a:solidFill>
                <a:latin typeface="HK Grotesk"/>
                <a:ea typeface="HK Grotesk"/>
                <a:cs typeface="HK Grotesk"/>
                <a:sym typeface="HK Grotesk"/>
              </a:rPr>
              <a:t>Corso di Innovazione digitale e intelligenza artificiale nel turismo a.a. 2025/2026</a:t>
            </a:r>
          </a:p>
          <a:p>
            <a:pPr algn="l">
              <a:lnSpc>
                <a:spcPts val="2099"/>
              </a:lnSpc>
            </a:pPr>
            <a:r>
              <a:rPr lang="en-US" sz="2099" spc="-115">
                <a:solidFill>
                  <a:srgbClr val="FFFFFF"/>
                </a:solidFill>
                <a:latin typeface="HK Grotesk"/>
                <a:ea typeface="HK Grotesk"/>
                <a:cs typeface="HK Grotesk"/>
                <a:sym typeface="HK Grotesk"/>
              </a:rPr>
              <a:t>Luca D’Aurizio </a:t>
            </a:r>
          </a:p>
          <a:p>
            <a:pPr algn="l">
              <a:lnSpc>
                <a:spcPts val="2099"/>
              </a:lnSpc>
            </a:pPr>
            <a:r>
              <a:rPr lang="en-US" sz="2099" spc="-115">
                <a:solidFill>
                  <a:srgbClr val="FFFFFF"/>
                </a:solidFill>
                <a:latin typeface="HK Grotesk"/>
                <a:ea typeface="HK Grotesk"/>
                <a:cs typeface="HK Grotesk"/>
                <a:sym typeface="HK Grotesk"/>
              </a:rPr>
              <a:t>matricola: 178431 </a:t>
            </a:r>
          </a:p>
          <a:p>
            <a:pPr algn="l" marL="0" indent="0" lvl="0">
              <a:lnSpc>
                <a:spcPts val="2099"/>
              </a:lnSpc>
              <a:spcBef>
                <a:spcPct val="0"/>
              </a:spcBef>
            </a:pPr>
          </a:p>
        </p:txBody>
      </p:sp>
      <p:sp>
        <p:nvSpPr>
          <p:cNvPr name="TextBox 8" id="8"/>
          <p:cNvSpPr txBox="true"/>
          <p:nvPr/>
        </p:nvSpPr>
        <p:spPr>
          <a:xfrm rot="0">
            <a:off x="918079" y="3376839"/>
            <a:ext cx="9201866" cy="3527628"/>
          </a:xfrm>
          <a:prstGeom prst="rect">
            <a:avLst/>
          </a:prstGeom>
        </p:spPr>
        <p:txBody>
          <a:bodyPr anchor="t" rtlCol="false" tIns="0" lIns="0" bIns="0" rIns="0">
            <a:spAutoFit/>
          </a:bodyPr>
          <a:lstStyle/>
          <a:p>
            <a:pPr algn="l">
              <a:lnSpc>
                <a:spcPts val="12299"/>
              </a:lnSpc>
            </a:pPr>
            <a:r>
              <a:rPr lang="en-US" b="true" sz="12178">
                <a:solidFill>
                  <a:srgbClr val="FFFFFF"/>
                </a:solidFill>
                <a:latin typeface="Arsenica Antiqua Bold"/>
                <a:ea typeface="Arsenica Antiqua Bold"/>
                <a:cs typeface="Arsenica Antiqua Bold"/>
                <a:sym typeface="Arsenica Antiqua Bold"/>
              </a:rPr>
              <a:t>SAN BASSO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3049" y="1815674"/>
            <a:ext cx="16974951" cy="5484069"/>
            <a:chOff x="0" y="0"/>
            <a:chExt cx="6351016" cy="2051812"/>
          </a:xfrm>
        </p:grpSpPr>
        <p:sp>
          <p:nvSpPr>
            <p:cNvPr name="Freeform 3" id="3"/>
            <p:cNvSpPr/>
            <p:nvPr/>
          </p:nvSpPr>
          <p:spPr>
            <a:xfrm flipH="false" flipV="false" rot="0">
              <a:off x="-58" y="8"/>
              <a:ext cx="6351044" cy="2051797"/>
            </a:xfrm>
            <a:custGeom>
              <a:avLst/>
              <a:gdLst/>
              <a:ahLst/>
              <a:cxnLst/>
              <a:rect r="r" b="b" t="t" l="l"/>
              <a:pathLst>
                <a:path h="2051797" w="6351044">
                  <a:moveTo>
                    <a:pt x="5167307" y="1861177"/>
                  </a:moveTo>
                  <a:cubicBezTo>
                    <a:pt x="4705535" y="1872607"/>
                    <a:pt x="4236524" y="1918835"/>
                    <a:pt x="3754813" y="1849239"/>
                  </a:cubicBezTo>
                  <a:cubicBezTo>
                    <a:pt x="3585649" y="1919216"/>
                    <a:pt x="3397308" y="1868035"/>
                    <a:pt x="3199950" y="1848477"/>
                  </a:cubicBezTo>
                  <a:cubicBezTo>
                    <a:pt x="2897944" y="1885815"/>
                    <a:pt x="2508308" y="1869559"/>
                    <a:pt x="2015929" y="1916549"/>
                  </a:cubicBezTo>
                  <a:cubicBezTo>
                    <a:pt x="1688904" y="1925185"/>
                    <a:pt x="1373436" y="1924296"/>
                    <a:pt x="1034854" y="1967095"/>
                  </a:cubicBezTo>
                  <a:cubicBezTo>
                    <a:pt x="847529" y="1967222"/>
                    <a:pt x="646488" y="1962650"/>
                    <a:pt x="451797" y="1996686"/>
                  </a:cubicBezTo>
                  <a:cubicBezTo>
                    <a:pt x="-141166" y="2086729"/>
                    <a:pt x="34856" y="2155944"/>
                    <a:pt x="1328" y="1443347"/>
                  </a:cubicBezTo>
                  <a:cubicBezTo>
                    <a:pt x="16314" y="1125212"/>
                    <a:pt x="-7054" y="771644"/>
                    <a:pt x="7424" y="413250"/>
                  </a:cubicBezTo>
                  <a:cubicBezTo>
                    <a:pt x="3614" y="328668"/>
                    <a:pt x="-196" y="225163"/>
                    <a:pt x="7678" y="126103"/>
                  </a:cubicBezTo>
                  <a:cubicBezTo>
                    <a:pt x="8821" y="94861"/>
                    <a:pt x="-48456" y="-32774"/>
                    <a:pt x="133408" y="20185"/>
                  </a:cubicBezTo>
                  <a:cubicBezTo>
                    <a:pt x="308033" y="53078"/>
                    <a:pt x="494723" y="22725"/>
                    <a:pt x="666808" y="60698"/>
                  </a:cubicBezTo>
                  <a:cubicBezTo>
                    <a:pt x="758121" y="22852"/>
                    <a:pt x="854260" y="-19312"/>
                    <a:pt x="964750" y="17391"/>
                  </a:cubicBezTo>
                  <a:cubicBezTo>
                    <a:pt x="1098354" y="-17534"/>
                    <a:pt x="1254310" y="9898"/>
                    <a:pt x="1399217" y="16121"/>
                  </a:cubicBezTo>
                  <a:cubicBezTo>
                    <a:pt x="1539552" y="-32774"/>
                    <a:pt x="1776534" y="60317"/>
                    <a:pt x="2055172" y="19677"/>
                  </a:cubicBezTo>
                  <a:cubicBezTo>
                    <a:pt x="2267262" y="124960"/>
                    <a:pt x="2502212" y="8628"/>
                    <a:pt x="2851081" y="101973"/>
                  </a:cubicBezTo>
                  <a:cubicBezTo>
                    <a:pt x="2911914" y="105021"/>
                    <a:pt x="2964492" y="121531"/>
                    <a:pt x="3102287" y="94607"/>
                  </a:cubicBezTo>
                  <a:cubicBezTo>
                    <a:pt x="3179757" y="136009"/>
                    <a:pt x="3272086" y="149344"/>
                    <a:pt x="3397054" y="170680"/>
                  </a:cubicBezTo>
                  <a:cubicBezTo>
                    <a:pt x="3441250" y="204843"/>
                    <a:pt x="3554407" y="90924"/>
                    <a:pt x="3753670" y="158615"/>
                  </a:cubicBezTo>
                  <a:cubicBezTo>
                    <a:pt x="3808915" y="171315"/>
                    <a:pt x="3830759" y="109974"/>
                    <a:pt x="4076631" y="170426"/>
                  </a:cubicBezTo>
                  <a:cubicBezTo>
                    <a:pt x="4174421" y="271645"/>
                    <a:pt x="4238810" y="179062"/>
                    <a:pt x="4457631" y="209923"/>
                  </a:cubicBezTo>
                  <a:cubicBezTo>
                    <a:pt x="4501192" y="194175"/>
                    <a:pt x="4549579" y="221226"/>
                    <a:pt x="4603046" y="245864"/>
                  </a:cubicBezTo>
                  <a:cubicBezTo>
                    <a:pt x="4689914" y="242816"/>
                    <a:pt x="4789355" y="239895"/>
                    <a:pt x="4899972" y="255008"/>
                  </a:cubicBezTo>
                  <a:cubicBezTo>
                    <a:pt x="5029004" y="213860"/>
                    <a:pt x="5169212" y="214876"/>
                    <a:pt x="5311071" y="289171"/>
                  </a:cubicBezTo>
                  <a:cubicBezTo>
                    <a:pt x="5399082" y="313428"/>
                    <a:pt x="5489506" y="276217"/>
                    <a:pt x="5599234" y="263644"/>
                  </a:cubicBezTo>
                  <a:cubicBezTo>
                    <a:pt x="5671116" y="285742"/>
                    <a:pt x="5757984" y="306062"/>
                    <a:pt x="5852218" y="312158"/>
                  </a:cubicBezTo>
                  <a:cubicBezTo>
                    <a:pt x="5911527" y="300220"/>
                    <a:pt x="5975154" y="339336"/>
                    <a:pt x="6041956" y="329557"/>
                  </a:cubicBezTo>
                  <a:cubicBezTo>
                    <a:pt x="6094915" y="294632"/>
                    <a:pt x="6157526" y="285488"/>
                    <a:pt x="6237282" y="328414"/>
                  </a:cubicBezTo>
                  <a:cubicBezTo>
                    <a:pt x="6379395" y="359656"/>
                    <a:pt x="6340533" y="362450"/>
                    <a:pt x="6350566" y="632325"/>
                  </a:cubicBezTo>
                  <a:cubicBezTo>
                    <a:pt x="6339009" y="985893"/>
                    <a:pt x="6351328" y="1346573"/>
                    <a:pt x="6346883" y="1725160"/>
                  </a:cubicBezTo>
                  <a:cubicBezTo>
                    <a:pt x="6335199" y="1966333"/>
                    <a:pt x="6535097" y="1860669"/>
                    <a:pt x="5167307" y="1861177"/>
                  </a:cubicBezTo>
                  <a:close/>
                </a:path>
              </a:pathLst>
            </a:custGeom>
            <a:blipFill>
              <a:blip r:embed="rId2"/>
              <a:stretch>
                <a:fillRect l="0" t="-53272" r="0" b="-53272"/>
              </a:stretch>
            </a:blipFill>
          </p:spPr>
        </p:sp>
      </p:grpSp>
      <p:sp>
        <p:nvSpPr>
          <p:cNvPr name="TextBox 4" id="4"/>
          <p:cNvSpPr txBox="true"/>
          <p:nvPr/>
        </p:nvSpPr>
        <p:spPr>
          <a:xfrm rot="0">
            <a:off x="1313049" y="7999632"/>
            <a:ext cx="9047559" cy="1029971"/>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Arsenica Antiqua"/>
                <a:ea typeface="Arsenica Antiqua"/>
                <a:cs typeface="Arsenica Antiqua"/>
                <a:sym typeface="Arsenica Antiqua"/>
              </a:rPr>
              <a:t>GRAZIE PER L’ATTENZIONE </a:t>
            </a:r>
          </a:p>
        </p:txBody>
      </p:sp>
      <p:sp>
        <p:nvSpPr>
          <p:cNvPr name="AutoShape 5" id="5"/>
          <p:cNvSpPr/>
          <p:nvPr/>
        </p:nvSpPr>
        <p:spPr>
          <a:xfrm>
            <a:off x="1313049" y="7933857"/>
            <a:ext cx="6492240" cy="0"/>
          </a:xfrm>
          <a:prstGeom prst="line">
            <a:avLst/>
          </a:prstGeom>
          <a:ln cap="flat" w="38100">
            <a:solidFill>
              <a:srgbClr val="BD372F"/>
            </a:solidFill>
            <a:prstDash val="solid"/>
            <a:headEnd type="none" len="sm" w="sm"/>
            <a:tailEnd type="none" len="sm" w="sm"/>
          </a:ln>
        </p:spPr>
      </p:sp>
      <p:grpSp>
        <p:nvGrpSpPr>
          <p:cNvPr name="Group 6" id="6"/>
          <p:cNvGrpSpPr/>
          <p:nvPr/>
        </p:nvGrpSpPr>
        <p:grpSpPr>
          <a:xfrm rot="5400000">
            <a:off x="14465810" y="251602"/>
            <a:ext cx="942206" cy="4070350"/>
            <a:chOff x="0" y="0"/>
            <a:chExt cx="248153" cy="1072026"/>
          </a:xfrm>
        </p:grpSpPr>
        <p:sp>
          <p:nvSpPr>
            <p:cNvPr name="Freeform 7" id="7"/>
            <p:cNvSpPr/>
            <p:nvPr/>
          </p:nvSpPr>
          <p:spPr>
            <a:xfrm flipH="false" flipV="false" rot="0">
              <a:off x="0" y="0"/>
              <a:ext cx="248153" cy="1072026"/>
            </a:xfrm>
            <a:custGeom>
              <a:avLst/>
              <a:gdLst/>
              <a:ahLst/>
              <a:cxnLst/>
              <a:rect r="r" b="b" t="t" l="l"/>
              <a:pathLst>
                <a:path h="1072026" w="248153">
                  <a:moveTo>
                    <a:pt x="0" y="0"/>
                  </a:moveTo>
                  <a:lnTo>
                    <a:pt x="248153" y="0"/>
                  </a:lnTo>
                  <a:lnTo>
                    <a:pt x="248153" y="1072026"/>
                  </a:lnTo>
                  <a:lnTo>
                    <a:pt x="0" y="1072026"/>
                  </a:lnTo>
                  <a:close/>
                </a:path>
              </a:pathLst>
            </a:custGeom>
            <a:solidFill>
              <a:srgbClr val="BD372F"/>
            </a:solidFill>
          </p:spPr>
        </p:sp>
        <p:sp>
          <p:nvSpPr>
            <p:cNvPr name="TextBox 8" id="8"/>
            <p:cNvSpPr txBox="true"/>
            <p:nvPr/>
          </p:nvSpPr>
          <p:spPr>
            <a:xfrm>
              <a:off x="0" y="-38100"/>
              <a:ext cx="248153" cy="1110126"/>
            </a:xfrm>
            <a:prstGeom prst="rect">
              <a:avLst/>
            </a:prstGeom>
          </p:spPr>
          <p:txBody>
            <a:bodyPr anchor="ctr" rtlCol="false" tIns="50800" lIns="50800" bIns="50800" rIns="50800"/>
            <a:lstStyle/>
            <a:p>
              <a:pPr algn="ctr">
                <a:lnSpc>
                  <a:spcPts val="26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646709" y="2587256"/>
            <a:ext cx="8813724" cy="5986350"/>
            <a:chOff x="0" y="0"/>
            <a:chExt cx="2321310" cy="1576652"/>
          </a:xfrm>
        </p:grpSpPr>
        <p:sp>
          <p:nvSpPr>
            <p:cNvPr name="Freeform 4" id="4"/>
            <p:cNvSpPr/>
            <p:nvPr/>
          </p:nvSpPr>
          <p:spPr>
            <a:xfrm flipH="false" flipV="false" rot="0">
              <a:off x="0" y="0"/>
              <a:ext cx="2321310" cy="1576652"/>
            </a:xfrm>
            <a:custGeom>
              <a:avLst/>
              <a:gdLst/>
              <a:ahLst/>
              <a:cxnLst/>
              <a:rect r="r" b="b" t="t" l="l"/>
              <a:pathLst>
                <a:path h="1576652" w="2321310">
                  <a:moveTo>
                    <a:pt x="59731" y="0"/>
                  </a:moveTo>
                  <a:lnTo>
                    <a:pt x="2261579" y="0"/>
                  </a:lnTo>
                  <a:cubicBezTo>
                    <a:pt x="2294568" y="0"/>
                    <a:pt x="2321310" y="26742"/>
                    <a:pt x="2321310" y="59731"/>
                  </a:cubicBezTo>
                  <a:lnTo>
                    <a:pt x="2321310" y="1516921"/>
                  </a:lnTo>
                  <a:cubicBezTo>
                    <a:pt x="2321310" y="1549909"/>
                    <a:pt x="2294568" y="1576652"/>
                    <a:pt x="2261579" y="1576652"/>
                  </a:cubicBezTo>
                  <a:lnTo>
                    <a:pt x="59731" y="1576652"/>
                  </a:lnTo>
                  <a:cubicBezTo>
                    <a:pt x="26742" y="1576652"/>
                    <a:pt x="0" y="1549909"/>
                    <a:pt x="0" y="1516921"/>
                  </a:cubicBezTo>
                  <a:lnTo>
                    <a:pt x="0" y="59731"/>
                  </a:lnTo>
                  <a:cubicBezTo>
                    <a:pt x="0" y="26742"/>
                    <a:pt x="26742" y="0"/>
                    <a:pt x="59731" y="0"/>
                  </a:cubicBezTo>
                  <a:close/>
                </a:path>
              </a:pathLst>
            </a:custGeom>
            <a:solidFill>
              <a:srgbClr val="FFFFFF"/>
            </a:solidFill>
          </p:spPr>
        </p:sp>
        <p:sp>
          <p:nvSpPr>
            <p:cNvPr name="TextBox 5" id="5"/>
            <p:cNvSpPr txBox="true"/>
            <p:nvPr/>
          </p:nvSpPr>
          <p:spPr>
            <a:xfrm>
              <a:off x="0" y="-38100"/>
              <a:ext cx="2321310" cy="1614752"/>
            </a:xfrm>
            <a:prstGeom prst="rect">
              <a:avLst/>
            </a:prstGeom>
          </p:spPr>
          <p:txBody>
            <a:bodyPr anchor="ctr" rtlCol="false" tIns="50800" lIns="50800" bIns="50800" rIns="50800"/>
            <a:lstStyle/>
            <a:p>
              <a:pPr algn="ctr">
                <a:lnSpc>
                  <a:spcPts val="2660"/>
                </a:lnSpc>
              </a:pPr>
            </a:p>
          </p:txBody>
        </p:sp>
      </p:grpSp>
      <p:sp>
        <p:nvSpPr>
          <p:cNvPr name="AutoShape 6" id="6"/>
          <p:cNvSpPr/>
          <p:nvPr/>
        </p:nvSpPr>
        <p:spPr>
          <a:xfrm>
            <a:off x="1246126" y="3315139"/>
            <a:ext cx="0" cy="4377163"/>
          </a:xfrm>
          <a:prstGeom prst="line">
            <a:avLst/>
          </a:prstGeom>
          <a:ln cap="flat" w="28575">
            <a:solidFill>
              <a:srgbClr val="BD372F"/>
            </a:solidFill>
            <a:prstDash val="solid"/>
            <a:headEnd type="none" len="sm" w="sm"/>
            <a:tailEnd type="none" len="sm" w="sm"/>
          </a:ln>
        </p:spPr>
      </p:sp>
      <p:sp>
        <p:nvSpPr>
          <p:cNvPr name="TextBox 7" id="7"/>
          <p:cNvSpPr txBox="true"/>
          <p:nvPr/>
        </p:nvSpPr>
        <p:spPr>
          <a:xfrm rot="0">
            <a:off x="2175667" y="3386455"/>
            <a:ext cx="5404409" cy="1757045"/>
          </a:xfrm>
          <a:prstGeom prst="rect">
            <a:avLst/>
          </a:prstGeom>
        </p:spPr>
        <p:txBody>
          <a:bodyPr anchor="t" rtlCol="false" tIns="0" lIns="0" bIns="0" rIns="0">
            <a:spAutoFit/>
          </a:bodyPr>
          <a:lstStyle/>
          <a:p>
            <a:pPr algn="l">
              <a:lnSpc>
                <a:spcPts val="6579"/>
              </a:lnSpc>
            </a:pPr>
            <a:r>
              <a:rPr lang="en-US" sz="4699">
                <a:solidFill>
                  <a:srgbClr val="000000"/>
                </a:solidFill>
                <a:latin typeface="Arsenica Antiqua"/>
                <a:ea typeface="Arsenica Antiqua"/>
                <a:cs typeface="Arsenica Antiqua"/>
                <a:sym typeface="Arsenica Antiqua"/>
              </a:rPr>
              <a:t>TRADIZIONE, MARE E IDENTITÀ</a:t>
            </a:r>
          </a:p>
        </p:txBody>
      </p:sp>
      <p:sp>
        <p:nvSpPr>
          <p:cNvPr name="TextBox 8" id="8"/>
          <p:cNvSpPr txBox="true"/>
          <p:nvPr/>
        </p:nvSpPr>
        <p:spPr>
          <a:xfrm rot="0">
            <a:off x="2175667" y="5341490"/>
            <a:ext cx="4475857" cy="2003425"/>
          </a:xfrm>
          <a:prstGeom prst="rect">
            <a:avLst/>
          </a:prstGeom>
        </p:spPr>
        <p:txBody>
          <a:bodyPr anchor="t" rtlCol="false" tIns="0" lIns="0" bIns="0" rIns="0">
            <a:spAutoFit/>
          </a:bodyPr>
          <a:lstStyle/>
          <a:p>
            <a:pPr algn="just" marL="0" indent="0" lvl="0">
              <a:lnSpc>
                <a:spcPts val="2000"/>
              </a:lnSpc>
              <a:spcBef>
                <a:spcPct val="0"/>
              </a:spcBef>
            </a:pPr>
            <a:r>
              <a:rPr lang="en-US" sz="2000" spc="-136">
                <a:solidFill>
                  <a:srgbClr val="000000"/>
                </a:solidFill>
                <a:latin typeface="HK Grotesk"/>
                <a:ea typeface="HK Grotesk"/>
                <a:cs typeface="HK Grotesk"/>
                <a:sym typeface="HK Grotesk"/>
              </a:rPr>
              <a:t>Il culto di San Basso a Termoli ha origini molto antiche, risalenti al rinvenimento delle reliquie del santo durante i lavori di restauro della Cattedrale della città nel XVIII secolo. La tradizionale processione in mare con la statua del Santo Patrono rappresenta un evento dal forte valore identitario per la comunità termolese.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231" y="-102870"/>
            <a:ext cx="18502462" cy="4841604"/>
            <a:chOff x="0" y="0"/>
            <a:chExt cx="2866516" cy="750091"/>
          </a:xfrm>
        </p:grpSpPr>
        <p:sp>
          <p:nvSpPr>
            <p:cNvPr name="Freeform 3" id="3"/>
            <p:cNvSpPr/>
            <p:nvPr/>
          </p:nvSpPr>
          <p:spPr>
            <a:xfrm flipH="false" flipV="false" rot="0">
              <a:off x="0" y="0"/>
              <a:ext cx="2866516" cy="750091"/>
            </a:xfrm>
            <a:custGeom>
              <a:avLst/>
              <a:gdLst/>
              <a:ahLst/>
              <a:cxnLst/>
              <a:rect r="r" b="b" t="t" l="l"/>
              <a:pathLst>
                <a:path h="750091" w="2866516">
                  <a:moveTo>
                    <a:pt x="0" y="0"/>
                  </a:moveTo>
                  <a:lnTo>
                    <a:pt x="2866516" y="0"/>
                  </a:lnTo>
                  <a:lnTo>
                    <a:pt x="2866516" y="750091"/>
                  </a:lnTo>
                  <a:lnTo>
                    <a:pt x="0" y="750091"/>
                  </a:lnTo>
                  <a:close/>
                </a:path>
              </a:pathLst>
            </a:custGeom>
            <a:blipFill>
              <a:blip r:embed="rId2"/>
              <a:stretch>
                <a:fillRect l="0" t="-68866" r="0" b="-68866"/>
              </a:stretch>
            </a:blipFill>
          </p:spPr>
        </p:sp>
      </p:grpSp>
      <p:grpSp>
        <p:nvGrpSpPr>
          <p:cNvPr name="Group 4" id="4"/>
          <p:cNvGrpSpPr/>
          <p:nvPr/>
        </p:nvGrpSpPr>
        <p:grpSpPr>
          <a:xfrm rot="0">
            <a:off x="-218845" y="4468349"/>
            <a:ext cx="18762896" cy="7173023"/>
            <a:chOff x="0" y="0"/>
            <a:chExt cx="4941668" cy="1889191"/>
          </a:xfrm>
        </p:grpSpPr>
        <p:sp>
          <p:nvSpPr>
            <p:cNvPr name="Freeform 5" id="5"/>
            <p:cNvSpPr/>
            <p:nvPr/>
          </p:nvSpPr>
          <p:spPr>
            <a:xfrm flipH="false" flipV="false" rot="0">
              <a:off x="0" y="0"/>
              <a:ext cx="4941668" cy="1889191"/>
            </a:xfrm>
            <a:custGeom>
              <a:avLst/>
              <a:gdLst/>
              <a:ahLst/>
              <a:cxnLst/>
              <a:rect r="r" b="b" t="t" l="l"/>
              <a:pathLst>
                <a:path h="1889191" w="4941668">
                  <a:moveTo>
                    <a:pt x="33422" y="0"/>
                  </a:moveTo>
                  <a:lnTo>
                    <a:pt x="4908246" y="0"/>
                  </a:lnTo>
                  <a:cubicBezTo>
                    <a:pt x="4926705" y="0"/>
                    <a:pt x="4941668" y="14964"/>
                    <a:pt x="4941668" y="33422"/>
                  </a:cubicBezTo>
                  <a:lnTo>
                    <a:pt x="4941668" y="1855769"/>
                  </a:lnTo>
                  <a:cubicBezTo>
                    <a:pt x="4941668" y="1864633"/>
                    <a:pt x="4938147" y="1873134"/>
                    <a:pt x="4931879" y="1879402"/>
                  </a:cubicBezTo>
                  <a:cubicBezTo>
                    <a:pt x="4925611" y="1885670"/>
                    <a:pt x="4917110" y="1889191"/>
                    <a:pt x="4908246" y="1889191"/>
                  </a:cubicBezTo>
                  <a:lnTo>
                    <a:pt x="33422" y="1889191"/>
                  </a:lnTo>
                  <a:cubicBezTo>
                    <a:pt x="14964" y="1889191"/>
                    <a:pt x="0" y="1874228"/>
                    <a:pt x="0" y="1855769"/>
                  </a:cubicBezTo>
                  <a:lnTo>
                    <a:pt x="0" y="33422"/>
                  </a:lnTo>
                  <a:cubicBezTo>
                    <a:pt x="0" y="14964"/>
                    <a:pt x="14964" y="0"/>
                    <a:pt x="33422" y="0"/>
                  </a:cubicBezTo>
                  <a:close/>
                </a:path>
              </a:pathLst>
            </a:custGeom>
            <a:solidFill>
              <a:srgbClr val="FFFFFF"/>
            </a:solidFill>
          </p:spPr>
        </p:sp>
        <p:sp>
          <p:nvSpPr>
            <p:cNvPr name="TextBox 6" id="6"/>
            <p:cNvSpPr txBox="true"/>
            <p:nvPr/>
          </p:nvSpPr>
          <p:spPr>
            <a:xfrm>
              <a:off x="0" y="-38100"/>
              <a:ext cx="4941668" cy="1927291"/>
            </a:xfrm>
            <a:prstGeom prst="rect">
              <a:avLst/>
            </a:prstGeom>
          </p:spPr>
          <p:txBody>
            <a:bodyPr anchor="ctr" rtlCol="false" tIns="50800" lIns="50800" bIns="50800" rIns="50800"/>
            <a:lstStyle/>
            <a:p>
              <a:pPr algn="ctr">
                <a:lnSpc>
                  <a:spcPts val="2660"/>
                </a:lnSpc>
              </a:pPr>
            </a:p>
          </p:txBody>
        </p:sp>
      </p:grpSp>
      <p:sp>
        <p:nvSpPr>
          <p:cNvPr name="AutoShape 7" id="7"/>
          <p:cNvSpPr/>
          <p:nvPr/>
        </p:nvSpPr>
        <p:spPr>
          <a:xfrm>
            <a:off x="2250481" y="7400017"/>
            <a:ext cx="13787037" cy="0"/>
          </a:xfrm>
          <a:prstGeom prst="line">
            <a:avLst/>
          </a:prstGeom>
          <a:ln cap="flat" w="28575">
            <a:solidFill>
              <a:srgbClr val="004AAD"/>
            </a:solidFill>
            <a:prstDash val="solid"/>
            <a:headEnd type="none" len="sm" w="sm"/>
            <a:tailEnd type="none" len="sm" w="sm"/>
          </a:ln>
        </p:spPr>
      </p:sp>
      <p:grpSp>
        <p:nvGrpSpPr>
          <p:cNvPr name="Group 8" id="8"/>
          <p:cNvGrpSpPr/>
          <p:nvPr/>
        </p:nvGrpSpPr>
        <p:grpSpPr>
          <a:xfrm rot="0">
            <a:off x="1609709" y="5545913"/>
            <a:ext cx="1281545" cy="12815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15396746" y="7976755"/>
            <a:ext cx="1281545" cy="12815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AutoShape 14" id="14"/>
          <p:cNvSpPr/>
          <p:nvPr/>
        </p:nvSpPr>
        <p:spPr>
          <a:xfrm>
            <a:off x="2264769" y="6447906"/>
            <a:ext cx="0" cy="952111"/>
          </a:xfrm>
          <a:prstGeom prst="line">
            <a:avLst/>
          </a:prstGeom>
          <a:ln cap="flat" w="28575">
            <a:solidFill>
              <a:srgbClr val="004AAD"/>
            </a:solidFill>
            <a:prstDash val="solid"/>
            <a:headEnd type="none" len="sm" w="sm"/>
            <a:tailEnd type="none" len="sm" w="sm"/>
          </a:ln>
        </p:spPr>
      </p:sp>
      <p:sp>
        <p:nvSpPr>
          <p:cNvPr name="AutoShape 15" id="15"/>
          <p:cNvSpPr/>
          <p:nvPr/>
        </p:nvSpPr>
        <p:spPr>
          <a:xfrm>
            <a:off x="16037519" y="7396879"/>
            <a:ext cx="0" cy="952111"/>
          </a:xfrm>
          <a:prstGeom prst="line">
            <a:avLst/>
          </a:prstGeom>
          <a:ln cap="flat" w="28575">
            <a:solidFill>
              <a:srgbClr val="004AAD"/>
            </a:solidFill>
            <a:prstDash val="solid"/>
            <a:headEnd type="none" len="sm" w="sm"/>
            <a:tailEnd type="none" len="sm" w="sm"/>
          </a:ln>
        </p:spPr>
      </p:sp>
      <p:sp>
        <p:nvSpPr>
          <p:cNvPr name="AutoShape 16" id="16"/>
          <p:cNvSpPr/>
          <p:nvPr/>
        </p:nvSpPr>
        <p:spPr>
          <a:xfrm>
            <a:off x="6868195" y="7396879"/>
            <a:ext cx="0" cy="952111"/>
          </a:xfrm>
          <a:prstGeom prst="line">
            <a:avLst/>
          </a:prstGeom>
          <a:ln cap="flat" w="28575">
            <a:solidFill>
              <a:srgbClr val="004AAD"/>
            </a:solidFill>
            <a:prstDash val="solid"/>
            <a:headEnd type="none" len="sm" w="sm"/>
            <a:tailEnd type="none" len="sm" w="sm"/>
          </a:ln>
        </p:spPr>
      </p:sp>
      <p:sp>
        <p:nvSpPr>
          <p:cNvPr name="AutoShape 17" id="17"/>
          <p:cNvSpPr/>
          <p:nvPr/>
        </p:nvSpPr>
        <p:spPr>
          <a:xfrm>
            <a:off x="11471620" y="6447906"/>
            <a:ext cx="0" cy="952111"/>
          </a:xfrm>
          <a:prstGeom prst="line">
            <a:avLst/>
          </a:prstGeom>
          <a:ln cap="flat" w="28575">
            <a:solidFill>
              <a:srgbClr val="004AAD"/>
            </a:solidFill>
            <a:prstDash val="solid"/>
            <a:headEnd type="none" len="sm" w="sm"/>
            <a:tailEnd type="none" len="sm" w="sm"/>
          </a:ln>
        </p:spPr>
      </p:sp>
      <p:grpSp>
        <p:nvGrpSpPr>
          <p:cNvPr name="Group 18" id="18"/>
          <p:cNvGrpSpPr/>
          <p:nvPr/>
        </p:nvGrpSpPr>
        <p:grpSpPr>
          <a:xfrm rot="0">
            <a:off x="6227422" y="7976755"/>
            <a:ext cx="1281545" cy="12815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21" id="21"/>
          <p:cNvGrpSpPr/>
          <p:nvPr/>
        </p:nvGrpSpPr>
        <p:grpSpPr>
          <a:xfrm rot="0">
            <a:off x="10830848" y="5545913"/>
            <a:ext cx="1281545" cy="128154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24" id="24"/>
          <p:cNvSpPr txBox="true"/>
          <p:nvPr/>
        </p:nvSpPr>
        <p:spPr>
          <a:xfrm rot="0">
            <a:off x="3238344" y="5847220"/>
            <a:ext cx="3629851" cy="1200785"/>
          </a:xfrm>
          <a:prstGeom prst="rect">
            <a:avLst/>
          </a:prstGeom>
        </p:spPr>
        <p:txBody>
          <a:bodyPr anchor="t" rtlCol="false" tIns="0" lIns="0" bIns="0" rIns="0">
            <a:spAutoFit/>
          </a:bodyPr>
          <a:lstStyle/>
          <a:p>
            <a:pPr algn="just" marL="0" indent="0" lvl="0">
              <a:lnSpc>
                <a:spcPts val="1899"/>
              </a:lnSpc>
              <a:spcBef>
                <a:spcPct val="0"/>
              </a:spcBef>
            </a:pPr>
            <a:r>
              <a:rPr lang="en-US" sz="1899" spc="-104">
                <a:solidFill>
                  <a:srgbClr val="000000"/>
                </a:solidFill>
                <a:latin typeface="HK Grotesk"/>
                <a:ea typeface="HK Grotesk"/>
                <a:cs typeface="HK Grotesk"/>
                <a:sym typeface="HK Grotesk"/>
              </a:rPr>
              <a:t>La statua del santo viene portata dalla cattedrale fino al porto dove viene caricata su un peschereccio dando inizio alla scenografica processione in mare</a:t>
            </a:r>
          </a:p>
        </p:txBody>
      </p:sp>
      <p:sp>
        <p:nvSpPr>
          <p:cNvPr name="TextBox 25" id="25"/>
          <p:cNvSpPr txBox="true"/>
          <p:nvPr/>
        </p:nvSpPr>
        <p:spPr>
          <a:xfrm rot="0">
            <a:off x="12407668" y="5847220"/>
            <a:ext cx="3629851" cy="1200785"/>
          </a:xfrm>
          <a:prstGeom prst="rect">
            <a:avLst/>
          </a:prstGeom>
        </p:spPr>
        <p:txBody>
          <a:bodyPr anchor="t" rtlCol="false" tIns="0" lIns="0" bIns="0" rIns="0">
            <a:spAutoFit/>
          </a:bodyPr>
          <a:lstStyle/>
          <a:p>
            <a:pPr algn="just" marL="0" indent="0" lvl="0">
              <a:lnSpc>
                <a:spcPts val="1899"/>
              </a:lnSpc>
              <a:spcBef>
                <a:spcPct val="0"/>
              </a:spcBef>
            </a:pPr>
            <a:r>
              <a:rPr lang="en-US" sz="1899" spc="-104">
                <a:solidFill>
                  <a:srgbClr val="000000"/>
                </a:solidFill>
                <a:latin typeface="HK Grotesk"/>
                <a:ea typeface="HK Grotesk"/>
                <a:cs typeface="HK Grotesk"/>
                <a:sym typeface="HK Grotesk"/>
              </a:rPr>
              <a:t>Nel pomeriggio ha luogo una processione a piedi che riaccompagna il santo alla cattedrale. A mezzanotte lo spettacolo pirotecnico illumina il cielo della città</a:t>
            </a:r>
          </a:p>
        </p:txBody>
      </p:sp>
      <p:sp>
        <p:nvSpPr>
          <p:cNvPr name="TextBox 26" id="26"/>
          <p:cNvSpPr txBox="true"/>
          <p:nvPr/>
        </p:nvSpPr>
        <p:spPr>
          <a:xfrm rot="0">
            <a:off x="11471620" y="8278063"/>
            <a:ext cx="3629851" cy="724535"/>
          </a:xfrm>
          <a:prstGeom prst="rect">
            <a:avLst/>
          </a:prstGeom>
        </p:spPr>
        <p:txBody>
          <a:bodyPr anchor="t" rtlCol="false" tIns="0" lIns="0" bIns="0" rIns="0">
            <a:spAutoFit/>
          </a:bodyPr>
          <a:lstStyle/>
          <a:p>
            <a:pPr algn="just" marL="0" indent="0" lvl="0">
              <a:lnSpc>
                <a:spcPts val="1899"/>
              </a:lnSpc>
              <a:spcBef>
                <a:spcPct val="0"/>
              </a:spcBef>
            </a:pPr>
            <a:r>
              <a:rPr lang="en-US" sz="1899" spc="-104">
                <a:solidFill>
                  <a:srgbClr val="000000"/>
                </a:solidFill>
                <a:latin typeface="HK Grotesk"/>
                <a:ea typeface="HK Grotesk"/>
                <a:cs typeface="HK Grotesk"/>
                <a:sym typeface="HK Grotesk"/>
              </a:rPr>
              <a:t>Le celebrazioni proseguono con concerti, mercatini, spettacoli e eventi gastronomici </a:t>
            </a:r>
          </a:p>
        </p:txBody>
      </p:sp>
      <p:sp>
        <p:nvSpPr>
          <p:cNvPr name="TextBox 27" id="27"/>
          <p:cNvSpPr txBox="true"/>
          <p:nvPr/>
        </p:nvSpPr>
        <p:spPr>
          <a:xfrm rot="0">
            <a:off x="2250481" y="8278063"/>
            <a:ext cx="3629851" cy="962660"/>
          </a:xfrm>
          <a:prstGeom prst="rect">
            <a:avLst/>
          </a:prstGeom>
        </p:spPr>
        <p:txBody>
          <a:bodyPr anchor="t" rtlCol="false" tIns="0" lIns="0" bIns="0" rIns="0">
            <a:spAutoFit/>
          </a:bodyPr>
          <a:lstStyle/>
          <a:p>
            <a:pPr algn="just" marL="0" indent="0" lvl="0">
              <a:lnSpc>
                <a:spcPts val="1899"/>
              </a:lnSpc>
              <a:spcBef>
                <a:spcPct val="0"/>
              </a:spcBef>
            </a:pPr>
            <a:r>
              <a:rPr lang="en-US" sz="1899" spc="-104">
                <a:solidFill>
                  <a:srgbClr val="000000"/>
                </a:solidFill>
                <a:latin typeface="HK Grotesk"/>
                <a:ea typeface="HK Grotesk"/>
                <a:cs typeface="HK Grotesk"/>
                <a:sym typeface="HK Grotesk"/>
              </a:rPr>
              <a:t>Una volta a largo si fa cadere in acqua una corona di fiori e il corteo di imbarcazioni fa rientro al porto dove la statua viene lasciata per tutta la notte</a:t>
            </a:r>
          </a:p>
        </p:txBody>
      </p:sp>
      <p:sp>
        <p:nvSpPr>
          <p:cNvPr name="TextBox 28" id="28"/>
          <p:cNvSpPr txBox="true"/>
          <p:nvPr/>
        </p:nvSpPr>
        <p:spPr>
          <a:xfrm rot="0">
            <a:off x="1028700" y="800100"/>
            <a:ext cx="6786466" cy="954405"/>
          </a:xfrm>
          <a:prstGeom prst="rect">
            <a:avLst/>
          </a:prstGeom>
        </p:spPr>
        <p:txBody>
          <a:bodyPr anchor="t" rtlCol="false" tIns="0" lIns="0" bIns="0" rIns="0">
            <a:spAutoFit/>
          </a:bodyPr>
          <a:lstStyle/>
          <a:p>
            <a:pPr algn="l">
              <a:lnSpc>
                <a:spcPts val="6719"/>
              </a:lnSpc>
            </a:pPr>
            <a:r>
              <a:rPr lang="en-US" sz="4799">
                <a:solidFill>
                  <a:srgbClr val="FFFFFF"/>
                </a:solidFill>
                <a:latin typeface="Arsenica Antiqua"/>
                <a:ea typeface="Arsenica Antiqua"/>
                <a:cs typeface="Arsenica Antiqua"/>
                <a:sym typeface="Arsenica Antiqua"/>
              </a:rPr>
              <a:t>LA MANIFESTAZIONE</a:t>
            </a:r>
          </a:p>
        </p:txBody>
      </p:sp>
      <p:sp>
        <p:nvSpPr>
          <p:cNvPr name="TextBox 29" id="29"/>
          <p:cNvSpPr txBox="true"/>
          <p:nvPr/>
        </p:nvSpPr>
        <p:spPr>
          <a:xfrm rot="0">
            <a:off x="1800620" y="5591691"/>
            <a:ext cx="928298" cy="1161414"/>
          </a:xfrm>
          <a:prstGeom prst="rect">
            <a:avLst/>
          </a:prstGeom>
        </p:spPr>
        <p:txBody>
          <a:bodyPr anchor="t" rtlCol="false" tIns="0" lIns="0" bIns="0" rIns="0">
            <a:spAutoFit/>
          </a:bodyPr>
          <a:lstStyle/>
          <a:p>
            <a:pPr algn="ctr">
              <a:lnSpc>
                <a:spcPts val="4099"/>
              </a:lnSpc>
            </a:pPr>
            <a:r>
              <a:rPr lang="en-US" b="true" sz="4099" spc="-278">
                <a:solidFill>
                  <a:srgbClr val="FFFFFF"/>
                </a:solidFill>
                <a:latin typeface="Arsenica Antiqua Bold"/>
                <a:ea typeface="Arsenica Antiqua Bold"/>
                <a:cs typeface="Arsenica Antiqua Bold"/>
                <a:sym typeface="Arsenica Antiqua Bold"/>
              </a:rPr>
              <a:t>3</a:t>
            </a:r>
          </a:p>
          <a:p>
            <a:pPr algn="ctr" marL="0" indent="0" lvl="0">
              <a:lnSpc>
                <a:spcPts val="4099"/>
              </a:lnSpc>
              <a:spcBef>
                <a:spcPct val="0"/>
              </a:spcBef>
            </a:pPr>
            <a:r>
              <a:rPr lang="en-US" b="true" sz="4099" spc="-278">
                <a:solidFill>
                  <a:srgbClr val="FFFFFF"/>
                </a:solidFill>
                <a:latin typeface="Arsenica Antiqua Bold"/>
                <a:ea typeface="Arsenica Antiqua Bold"/>
                <a:cs typeface="Arsenica Antiqua Bold"/>
                <a:sym typeface="Arsenica Antiqua Bold"/>
              </a:rPr>
              <a:t>Ago</a:t>
            </a:r>
          </a:p>
        </p:txBody>
      </p:sp>
      <p:sp>
        <p:nvSpPr>
          <p:cNvPr name="TextBox 30" id="30"/>
          <p:cNvSpPr txBox="true"/>
          <p:nvPr/>
        </p:nvSpPr>
        <p:spPr>
          <a:xfrm rot="0">
            <a:off x="10962724" y="5591691"/>
            <a:ext cx="1017793" cy="1161414"/>
          </a:xfrm>
          <a:prstGeom prst="rect">
            <a:avLst/>
          </a:prstGeom>
        </p:spPr>
        <p:txBody>
          <a:bodyPr anchor="t" rtlCol="false" tIns="0" lIns="0" bIns="0" rIns="0">
            <a:spAutoFit/>
          </a:bodyPr>
          <a:lstStyle/>
          <a:p>
            <a:pPr algn="ctr">
              <a:lnSpc>
                <a:spcPts val="4099"/>
              </a:lnSpc>
            </a:pPr>
            <a:r>
              <a:rPr lang="en-US" b="true" sz="4099" spc="-278">
                <a:solidFill>
                  <a:srgbClr val="FFFFFF"/>
                </a:solidFill>
                <a:latin typeface="Arsenica Antiqua Bold"/>
                <a:ea typeface="Arsenica Antiqua Bold"/>
                <a:cs typeface="Arsenica Antiqua Bold"/>
                <a:sym typeface="Arsenica Antiqua Bold"/>
              </a:rPr>
              <a:t>4</a:t>
            </a:r>
          </a:p>
          <a:p>
            <a:pPr algn="ctr" marL="0" indent="0" lvl="0">
              <a:lnSpc>
                <a:spcPts val="4099"/>
              </a:lnSpc>
              <a:spcBef>
                <a:spcPct val="0"/>
              </a:spcBef>
            </a:pPr>
            <a:r>
              <a:rPr lang="en-US" b="true" sz="4099" spc="-278">
                <a:solidFill>
                  <a:srgbClr val="FFFFFF"/>
                </a:solidFill>
                <a:latin typeface="Arsenica Antiqua Bold"/>
                <a:ea typeface="Arsenica Antiqua Bold"/>
                <a:cs typeface="Arsenica Antiqua Bold"/>
                <a:sym typeface="Arsenica Antiqua Bold"/>
              </a:rPr>
              <a:t>Ago</a:t>
            </a:r>
          </a:p>
        </p:txBody>
      </p:sp>
      <p:sp>
        <p:nvSpPr>
          <p:cNvPr name="TextBox 31" id="31"/>
          <p:cNvSpPr txBox="true"/>
          <p:nvPr/>
        </p:nvSpPr>
        <p:spPr>
          <a:xfrm rot="0">
            <a:off x="6335215" y="8026286"/>
            <a:ext cx="1065958" cy="1161414"/>
          </a:xfrm>
          <a:prstGeom prst="rect">
            <a:avLst/>
          </a:prstGeom>
        </p:spPr>
        <p:txBody>
          <a:bodyPr anchor="t" rtlCol="false" tIns="0" lIns="0" bIns="0" rIns="0">
            <a:spAutoFit/>
          </a:bodyPr>
          <a:lstStyle/>
          <a:p>
            <a:pPr algn="ctr">
              <a:lnSpc>
                <a:spcPts val="4099"/>
              </a:lnSpc>
            </a:pPr>
            <a:r>
              <a:rPr lang="en-US" b="true" sz="4099" spc="-278">
                <a:solidFill>
                  <a:srgbClr val="FFFFFF"/>
                </a:solidFill>
                <a:latin typeface="Arsenica Antiqua Bold"/>
                <a:ea typeface="Arsenica Antiqua Bold"/>
                <a:cs typeface="Arsenica Antiqua Bold"/>
                <a:sym typeface="Arsenica Antiqua Bold"/>
              </a:rPr>
              <a:t>3</a:t>
            </a:r>
          </a:p>
          <a:p>
            <a:pPr algn="ctr" marL="0" indent="0" lvl="0">
              <a:lnSpc>
                <a:spcPts val="4099"/>
              </a:lnSpc>
              <a:spcBef>
                <a:spcPct val="0"/>
              </a:spcBef>
            </a:pPr>
            <a:r>
              <a:rPr lang="en-US" b="true" sz="4099" spc="-278">
                <a:solidFill>
                  <a:srgbClr val="FFFFFF"/>
                </a:solidFill>
                <a:latin typeface="Arsenica Antiqua Bold"/>
                <a:ea typeface="Arsenica Antiqua Bold"/>
                <a:cs typeface="Arsenica Antiqua Bold"/>
                <a:sym typeface="Arsenica Antiqua Bold"/>
              </a:rPr>
              <a:t>Ago</a:t>
            </a:r>
          </a:p>
        </p:txBody>
      </p:sp>
      <p:sp>
        <p:nvSpPr>
          <p:cNvPr name="TextBox 32" id="32"/>
          <p:cNvSpPr txBox="true"/>
          <p:nvPr/>
        </p:nvSpPr>
        <p:spPr>
          <a:xfrm rot="0">
            <a:off x="15565827" y="8096886"/>
            <a:ext cx="943384" cy="1161414"/>
          </a:xfrm>
          <a:prstGeom prst="rect">
            <a:avLst/>
          </a:prstGeom>
        </p:spPr>
        <p:txBody>
          <a:bodyPr anchor="t" rtlCol="false" tIns="0" lIns="0" bIns="0" rIns="0">
            <a:spAutoFit/>
          </a:bodyPr>
          <a:lstStyle/>
          <a:p>
            <a:pPr algn="ctr" marL="0" indent="0" lvl="0">
              <a:lnSpc>
                <a:spcPts val="4099"/>
              </a:lnSpc>
              <a:spcBef>
                <a:spcPct val="0"/>
              </a:spcBef>
            </a:pPr>
            <a:r>
              <a:rPr lang="en-US" b="true" sz="4099" spc="-278">
                <a:solidFill>
                  <a:srgbClr val="FFFFFF"/>
                </a:solidFill>
                <a:latin typeface="Arsenica Antiqua Bold"/>
                <a:ea typeface="Arsenica Antiqua Bold"/>
                <a:cs typeface="Arsenica Antiqua Bold"/>
                <a:sym typeface="Arsenica Antiqua Bold"/>
              </a:rPr>
              <a:t>5 Ago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40038" y="3581045"/>
            <a:ext cx="0" cy="669287"/>
          </a:xfrm>
          <a:prstGeom prst="line">
            <a:avLst/>
          </a:prstGeom>
          <a:ln cap="flat" w="66675">
            <a:solidFill>
              <a:srgbClr val="BD372F"/>
            </a:solidFill>
            <a:prstDash val="solid"/>
            <a:headEnd type="none" len="sm" w="sm"/>
            <a:tailEnd type="none" len="sm" w="sm"/>
          </a:ln>
        </p:spPr>
      </p:sp>
      <p:grpSp>
        <p:nvGrpSpPr>
          <p:cNvPr name="Group 3" id="3"/>
          <p:cNvGrpSpPr/>
          <p:nvPr/>
        </p:nvGrpSpPr>
        <p:grpSpPr>
          <a:xfrm rot="0">
            <a:off x="7650400" y="1171257"/>
            <a:ext cx="11556930" cy="7696432"/>
            <a:chOff x="0" y="0"/>
            <a:chExt cx="1790471" cy="1192379"/>
          </a:xfrm>
        </p:grpSpPr>
        <p:sp>
          <p:nvSpPr>
            <p:cNvPr name="Freeform 4" id="4"/>
            <p:cNvSpPr/>
            <p:nvPr/>
          </p:nvSpPr>
          <p:spPr>
            <a:xfrm flipH="false" flipV="false" rot="0">
              <a:off x="0" y="0"/>
              <a:ext cx="1790471" cy="1192379"/>
            </a:xfrm>
            <a:custGeom>
              <a:avLst/>
              <a:gdLst/>
              <a:ahLst/>
              <a:cxnLst/>
              <a:rect r="r" b="b" t="t" l="l"/>
              <a:pathLst>
                <a:path h="1192379" w="1790471">
                  <a:moveTo>
                    <a:pt x="64980" y="0"/>
                  </a:moveTo>
                  <a:lnTo>
                    <a:pt x="1725491" y="0"/>
                  </a:lnTo>
                  <a:cubicBezTo>
                    <a:pt x="1742725" y="0"/>
                    <a:pt x="1759253" y="6846"/>
                    <a:pt x="1771439" y="19032"/>
                  </a:cubicBezTo>
                  <a:cubicBezTo>
                    <a:pt x="1783625" y="31218"/>
                    <a:pt x="1790471" y="47746"/>
                    <a:pt x="1790471" y="64980"/>
                  </a:cubicBezTo>
                  <a:lnTo>
                    <a:pt x="1790471" y="1127399"/>
                  </a:lnTo>
                  <a:cubicBezTo>
                    <a:pt x="1790471" y="1144633"/>
                    <a:pt x="1783625" y="1161161"/>
                    <a:pt x="1771439" y="1173347"/>
                  </a:cubicBezTo>
                  <a:cubicBezTo>
                    <a:pt x="1759253" y="1185533"/>
                    <a:pt x="1742725" y="1192379"/>
                    <a:pt x="1725491" y="1192379"/>
                  </a:cubicBezTo>
                  <a:lnTo>
                    <a:pt x="64980" y="1192379"/>
                  </a:lnTo>
                  <a:cubicBezTo>
                    <a:pt x="47746" y="1192379"/>
                    <a:pt x="31218" y="1185533"/>
                    <a:pt x="19032" y="1173347"/>
                  </a:cubicBezTo>
                  <a:cubicBezTo>
                    <a:pt x="6846" y="1161161"/>
                    <a:pt x="0" y="1144633"/>
                    <a:pt x="0" y="1127399"/>
                  </a:cubicBezTo>
                  <a:lnTo>
                    <a:pt x="0" y="64980"/>
                  </a:lnTo>
                  <a:cubicBezTo>
                    <a:pt x="0" y="47746"/>
                    <a:pt x="6846" y="31218"/>
                    <a:pt x="19032" y="19032"/>
                  </a:cubicBezTo>
                  <a:cubicBezTo>
                    <a:pt x="31218" y="6846"/>
                    <a:pt x="47746" y="0"/>
                    <a:pt x="64980" y="0"/>
                  </a:cubicBezTo>
                  <a:close/>
                </a:path>
              </a:pathLst>
            </a:custGeom>
            <a:blipFill>
              <a:blip r:embed="rId2"/>
              <a:stretch>
                <a:fillRect l="0" t="-98" r="0" b="-98"/>
              </a:stretch>
            </a:blipFill>
          </p:spPr>
        </p:sp>
      </p:grpSp>
      <p:grpSp>
        <p:nvGrpSpPr>
          <p:cNvPr name="Group 5" id="5"/>
          <p:cNvGrpSpPr/>
          <p:nvPr/>
        </p:nvGrpSpPr>
        <p:grpSpPr>
          <a:xfrm rot="0">
            <a:off x="6756654" y="3005514"/>
            <a:ext cx="1404204" cy="4070350"/>
            <a:chOff x="0" y="0"/>
            <a:chExt cx="369832" cy="1072026"/>
          </a:xfrm>
        </p:grpSpPr>
        <p:sp>
          <p:nvSpPr>
            <p:cNvPr name="Freeform 6" id="6"/>
            <p:cNvSpPr/>
            <p:nvPr/>
          </p:nvSpPr>
          <p:spPr>
            <a:xfrm flipH="false" flipV="false" rot="0">
              <a:off x="0" y="0"/>
              <a:ext cx="369832" cy="1072026"/>
            </a:xfrm>
            <a:custGeom>
              <a:avLst/>
              <a:gdLst/>
              <a:ahLst/>
              <a:cxnLst/>
              <a:rect r="r" b="b" t="t" l="l"/>
              <a:pathLst>
                <a:path h="1072026" w="369832">
                  <a:moveTo>
                    <a:pt x="0" y="0"/>
                  </a:moveTo>
                  <a:lnTo>
                    <a:pt x="369832" y="0"/>
                  </a:lnTo>
                  <a:lnTo>
                    <a:pt x="369832" y="1072026"/>
                  </a:lnTo>
                  <a:lnTo>
                    <a:pt x="0" y="1072026"/>
                  </a:lnTo>
                  <a:close/>
                </a:path>
              </a:pathLst>
            </a:custGeom>
            <a:solidFill>
              <a:srgbClr val="BD372F"/>
            </a:solidFill>
          </p:spPr>
        </p:sp>
        <p:sp>
          <p:nvSpPr>
            <p:cNvPr name="TextBox 7" id="7"/>
            <p:cNvSpPr txBox="true"/>
            <p:nvPr/>
          </p:nvSpPr>
          <p:spPr>
            <a:xfrm>
              <a:off x="0" y="-38100"/>
              <a:ext cx="369832" cy="1110126"/>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140038" y="5048048"/>
            <a:ext cx="4434200" cy="2003425"/>
          </a:xfrm>
          <a:prstGeom prst="rect">
            <a:avLst/>
          </a:prstGeom>
        </p:spPr>
        <p:txBody>
          <a:bodyPr anchor="t" rtlCol="false" tIns="0" lIns="0" bIns="0" rIns="0">
            <a:spAutoFit/>
          </a:bodyPr>
          <a:lstStyle/>
          <a:p>
            <a:pPr algn="just" marL="0" indent="0" lvl="0">
              <a:lnSpc>
                <a:spcPts val="2000"/>
              </a:lnSpc>
              <a:spcBef>
                <a:spcPct val="0"/>
              </a:spcBef>
            </a:pPr>
            <a:r>
              <a:rPr lang="en-US" sz="2000" spc="-136">
                <a:solidFill>
                  <a:srgbClr val="000000"/>
                </a:solidFill>
                <a:latin typeface="HK Grotesk"/>
                <a:ea typeface="HK Grotesk"/>
                <a:cs typeface="HK Grotesk"/>
                <a:sym typeface="HK Grotesk"/>
              </a:rPr>
              <a:t>La processione in mare rappresenta il vero elemento caratteristico della festa patronale di Termoli. Un peschereccio, estratto a sorte, riceve l’onore di accompagnare il santo in mare seguito dalle altre imbarcazioni. La processione rievoca la leggenda secondo cui alcuni pescatori trovarono in mare il sarcofago contenente le spoglie del santo</a:t>
            </a:r>
          </a:p>
        </p:txBody>
      </p:sp>
      <p:sp>
        <p:nvSpPr>
          <p:cNvPr name="TextBox 9" id="9"/>
          <p:cNvSpPr txBox="true"/>
          <p:nvPr/>
        </p:nvSpPr>
        <p:spPr>
          <a:xfrm rot="0">
            <a:off x="1066056" y="2986669"/>
            <a:ext cx="6025384" cy="531494"/>
          </a:xfrm>
          <a:prstGeom prst="rect">
            <a:avLst/>
          </a:prstGeom>
        </p:spPr>
        <p:txBody>
          <a:bodyPr anchor="t" rtlCol="false" tIns="0" lIns="0" bIns="0" rIns="0">
            <a:spAutoFit/>
          </a:bodyPr>
          <a:lstStyle/>
          <a:p>
            <a:pPr algn="l">
              <a:lnSpc>
                <a:spcPts val="3780"/>
              </a:lnSpc>
            </a:pPr>
            <a:r>
              <a:rPr lang="en-US" sz="2700">
                <a:solidFill>
                  <a:srgbClr val="000000"/>
                </a:solidFill>
                <a:latin typeface="Arsenica Antiqua"/>
                <a:ea typeface="Arsenica Antiqua"/>
                <a:cs typeface="Arsenica Antiqua"/>
                <a:sym typeface="Arsenica Antiqua"/>
              </a:rPr>
              <a:t>LA TRADIZIONE SI RINNOVA </a:t>
            </a:r>
          </a:p>
        </p:txBody>
      </p:sp>
      <p:sp>
        <p:nvSpPr>
          <p:cNvPr name="TextBox 10" id="10"/>
          <p:cNvSpPr txBox="true"/>
          <p:nvPr/>
        </p:nvSpPr>
        <p:spPr>
          <a:xfrm rot="0">
            <a:off x="1303648" y="3463948"/>
            <a:ext cx="4810487" cy="1569720"/>
          </a:xfrm>
          <a:prstGeom prst="rect">
            <a:avLst/>
          </a:prstGeom>
        </p:spPr>
        <p:txBody>
          <a:bodyPr anchor="t" rtlCol="false" tIns="0" lIns="0" bIns="0" rIns="0">
            <a:spAutoFit/>
          </a:bodyPr>
          <a:lstStyle/>
          <a:p>
            <a:pPr algn="l">
              <a:lnSpc>
                <a:spcPts val="5880"/>
              </a:lnSpc>
            </a:pPr>
            <a:r>
              <a:rPr lang="en-US" sz="4200">
                <a:solidFill>
                  <a:srgbClr val="000000"/>
                </a:solidFill>
                <a:latin typeface="Arsenica Antiqua"/>
                <a:ea typeface="Arsenica Antiqua"/>
                <a:cs typeface="Arsenica Antiqua"/>
                <a:sym typeface="Arsenica Antiqua"/>
              </a:rPr>
              <a:t>LA PROCESSIONE IN MARE</a:t>
            </a:r>
          </a:p>
        </p:txBody>
      </p:sp>
      <p:sp>
        <p:nvSpPr>
          <p:cNvPr name="AutoShape 11" id="11"/>
          <p:cNvSpPr/>
          <p:nvPr/>
        </p:nvSpPr>
        <p:spPr>
          <a:xfrm>
            <a:off x="1028700" y="9258300"/>
            <a:ext cx="2254456" cy="0"/>
          </a:xfrm>
          <a:prstGeom prst="line">
            <a:avLst/>
          </a:prstGeom>
          <a:ln cap="flat" w="9525">
            <a:solidFill>
              <a:srgbClr val="BD372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6572" y="480351"/>
            <a:ext cx="0" cy="669287"/>
          </a:xfrm>
          <a:prstGeom prst="line">
            <a:avLst/>
          </a:prstGeom>
          <a:ln cap="flat" w="66675">
            <a:solidFill>
              <a:srgbClr val="BD372F"/>
            </a:solidFill>
            <a:prstDash val="solid"/>
            <a:headEnd type="none" len="sm" w="sm"/>
            <a:tailEnd type="none" len="sm" w="sm"/>
          </a:ln>
        </p:spPr>
      </p:sp>
      <p:sp>
        <p:nvSpPr>
          <p:cNvPr name="AutoShape 3" id="3"/>
          <p:cNvSpPr/>
          <p:nvPr/>
        </p:nvSpPr>
        <p:spPr>
          <a:xfrm>
            <a:off x="323010" y="9112802"/>
            <a:ext cx="2254456" cy="0"/>
          </a:xfrm>
          <a:prstGeom prst="line">
            <a:avLst/>
          </a:prstGeom>
          <a:ln cap="flat" w="9525">
            <a:solidFill>
              <a:srgbClr val="BD372F"/>
            </a:solidFill>
            <a:prstDash val="solid"/>
            <a:headEnd type="none" len="sm" w="sm"/>
            <a:tailEnd type="none" len="sm" w="sm"/>
          </a:ln>
        </p:spPr>
      </p:sp>
      <p:grpSp>
        <p:nvGrpSpPr>
          <p:cNvPr name="Group 4" id="4"/>
          <p:cNvGrpSpPr/>
          <p:nvPr/>
        </p:nvGrpSpPr>
        <p:grpSpPr>
          <a:xfrm rot="0">
            <a:off x="173234" y="4181164"/>
            <a:ext cx="17941531" cy="239559"/>
            <a:chOff x="0" y="0"/>
            <a:chExt cx="4725342" cy="63094"/>
          </a:xfrm>
        </p:grpSpPr>
        <p:sp>
          <p:nvSpPr>
            <p:cNvPr name="Freeform 5" id="5"/>
            <p:cNvSpPr/>
            <p:nvPr/>
          </p:nvSpPr>
          <p:spPr>
            <a:xfrm flipH="false" flipV="false" rot="0">
              <a:off x="0" y="0"/>
              <a:ext cx="4725341" cy="63094"/>
            </a:xfrm>
            <a:custGeom>
              <a:avLst/>
              <a:gdLst/>
              <a:ahLst/>
              <a:cxnLst/>
              <a:rect r="r" b="b" t="t" l="l"/>
              <a:pathLst>
                <a:path h="63094" w="4725341">
                  <a:moveTo>
                    <a:pt x="0" y="0"/>
                  </a:moveTo>
                  <a:lnTo>
                    <a:pt x="4725341" y="0"/>
                  </a:lnTo>
                  <a:lnTo>
                    <a:pt x="4725341" y="63094"/>
                  </a:lnTo>
                  <a:lnTo>
                    <a:pt x="0" y="63094"/>
                  </a:lnTo>
                  <a:close/>
                </a:path>
              </a:pathLst>
            </a:custGeom>
            <a:solidFill>
              <a:srgbClr val="BD372F"/>
            </a:solidFill>
          </p:spPr>
        </p:sp>
        <p:sp>
          <p:nvSpPr>
            <p:cNvPr name="TextBox 6" id="6"/>
            <p:cNvSpPr txBox="true"/>
            <p:nvPr/>
          </p:nvSpPr>
          <p:spPr>
            <a:xfrm>
              <a:off x="0" y="-38100"/>
              <a:ext cx="4725342" cy="101194"/>
            </a:xfrm>
            <a:prstGeom prst="rect">
              <a:avLst/>
            </a:prstGeom>
          </p:spPr>
          <p:txBody>
            <a:bodyPr anchor="ctr" rtlCol="false" tIns="50800" lIns="50800" bIns="50800" rIns="50800"/>
            <a:lstStyle/>
            <a:p>
              <a:pPr algn="ctr">
                <a:lnSpc>
                  <a:spcPts val="2660"/>
                </a:lnSpc>
              </a:pPr>
            </a:p>
          </p:txBody>
        </p:sp>
      </p:grpSp>
      <p:sp>
        <p:nvSpPr>
          <p:cNvPr name="Freeform 7" id="7"/>
          <p:cNvSpPr/>
          <p:nvPr/>
        </p:nvSpPr>
        <p:spPr>
          <a:xfrm flipH="false" flipV="false" rot="0">
            <a:off x="14872236" y="1536817"/>
            <a:ext cx="3180705" cy="4931326"/>
          </a:xfrm>
          <a:custGeom>
            <a:avLst/>
            <a:gdLst/>
            <a:ahLst/>
            <a:cxnLst/>
            <a:rect r="r" b="b" t="t" l="l"/>
            <a:pathLst>
              <a:path h="4931326" w="3180705">
                <a:moveTo>
                  <a:pt x="0" y="0"/>
                </a:moveTo>
                <a:lnTo>
                  <a:pt x="3180705" y="0"/>
                </a:lnTo>
                <a:lnTo>
                  <a:pt x="3180705" y="4931325"/>
                </a:lnTo>
                <a:lnTo>
                  <a:pt x="0" y="4931325"/>
                </a:lnTo>
                <a:lnTo>
                  <a:pt x="0" y="0"/>
                </a:lnTo>
                <a:close/>
              </a:path>
            </a:pathLst>
          </a:custGeom>
          <a:blipFill>
            <a:blip r:embed="rId2"/>
            <a:stretch>
              <a:fillRect l="0" t="0" r="0" b="0"/>
            </a:stretch>
          </a:blipFill>
          <a:ln w="9525" cap="sq">
            <a:solidFill>
              <a:srgbClr val="000000"/>
            </a:solidFill>
            <a:prstDash val="solid"/>
            <a:miter/>
          </a:ln>
        </p:spPr>
      </p:sp>
      <p:sp>
        <p:nvSpPr>
          <p:cNvPr name="Freeform 8" id="8"/>
          <p:cNvSpPr/>
          <p:nvPr/>
        </p:nvSpPr>
        <p:spPr>
          <a:xfrm flipH="false" flipV="false" rot="0">
            <a:off x="10991370" y="4002479"/>
            <a:ext cx="3757041" cy="4111672"/>
          </a:xfrm>
          <a:custGeom>
            <a:avLst/>
            <a:gdLst/>
            <a:ahLst/>
            <a:cxnLst/>
            <a:rect r="r" b="b" t="t" l="l"/>
            <a:pathLst>
              <a:path h="4111672" w="3757041">
                <a:moveTo>
                  <a:pt x="0" y="0"/>
                </a:moveTo>
                <a:lnTo>
                  <a:pt x="3757041" y="0"/>
                </a:lnTo>
                <a:lnTo>
                  <a:pt x="3757041" y="4111673"/>
                </a:lnTo>
                <a:lnTo>
                  <a:pt x="0" y="4111673"/>
                </a:lnTo>
                <a:lnTo>
                  <a:pt x="0" y="0"/>
                </a:lnTo>
                <a:close/>
              </a:path>
            </a:pathLst>
          </a:custGeom>
          <a:blipFill>
            <a:blip r:embed="rId3"/>
            <a:stretch>
              <a:fillRect l="0" t="0" r="0" b="0"/>
            </a:stretch>
          </a:blipFill>
          <a:ln w="9525" cap="sq">
            <a:solidFill>
              <a:srgbClr val="000000"/>
            </a:solidFill>
            <a:prstDash val="solid"/>
            <a:miter/>
          </a:ln>
        </p:spPr>
      </p:sp>
      <p:sp>
        <p:nvSpPr>
          <p:cNvPr name="Freeform 9" id="9"/>
          <p:cNvSpPr/>
          <p:nvPr/>
        </p:nvSpPr>
        <p:spPr>
          <a:xfrm flipH="false" flipV="false" rot="0">
            <a:off x="7206404" y="1536817"/>
            <a:ext cx="3661141" cy="5869564"/>
          </a:xfrm>
          <a:custGeom>
            <a:avLst/>
            <a:gdLst/>
            <a:ahLst/>
            <a:cxnLst/>
            <a:rect r="r" b="b" t="t" l="l"/>
            <a:pathLst>
              <a:path h="5869564" w="3661141">
                <a:moveTo>
                  <a:pt x="0" y="0"/>
                </a:moveTo>
                <a:lnTo>
                  <a:pt x="3661141" y="0"/>
                </a:lnTo>
                <a:lnTo>
                  <a:pt x="3661141" y="5869564"/>
                </a:lnTo>
                <a:lnTo>
                  <a:pt x="0" y="5869564"/>
                </a:lnTo>
                <a:lnTo>
                  <a:pt x="0" y="0"/>
                </a:lnTo>
                <a:close/>
              </a:path>
            </a:pathLst>
          </a:custGeom>
          <a:blipFill>
            <a:blip r:embed="rId4"/>
            <a:stretch>
              <a:fillRect l="0" t="0" r="0" b="0"/>
            </a:stretch>
          </a:blipFill>
          <a:ln w="9525" cap="sq">
            <a:solidFill>
              <a:srgbClr val="000000"/>
            </a:solidFill>
            <a:prstDash val="solid"/>
            <a:miter/>
          </a:ln>
        </p:spPr>
      </p:sp>
      <p:sp>
        <p:nvSpPr>
          <p:cNvPr name="Freeform 10" id="10"/>
          <p:cNvSpPr/>
          <p:nvPr/>
        </p:nvSpPr>
        <p:spPr>
          <a:xfrm flipH="false" flipV="false" rot="0">
            <a:off x="3372418" y="4002479"/>
            <a:ext cx="3677336" cy="3948817"/>
          </a:xfrm>
          <a:custGeom>
            <a:avLst/>
            <a:gdLst/>
            <a:ahLst/>
            <a:cxnLst/>
            <a:rect r="r" b="b" t="t" l="l"/>
            <a:pathLst>
              <a:path h="3948817" w="3677336">
                <a:moveTo>
                  <a:pt x="0" y="0"/>
                </a:moveTo>
                <a:lnTo>
                  <a:pt x="3677336" y="0"/>
                </a:lnTo>
                <a:lnTo>
                  <a:pt x="3677336" y="3948817"/>
                </a:lnTo>
                <a:lnTo>
                  <a:pt x="0" y="3948817"/>
                </a:lnTo>
                <a:lnTo>
                  <a:pt x="0" y="0"/>
                </a:lnTo>
                <a:close/>
              </a:path>
            </a:pathLst>
          </a:custGeom>
          <a:blipFill>
            <a:blip r:embed="rId5"/>
            <a:stretch>
              <a:fillRect l="0" t="0" r="0" b="0"/>
            </a:stretch>
          </a:blipFill>
          <a:ln w="9525" cap="sq">
            <a:solidFill>
              <a:srgbClr val="000000"/>
            </a:solidFill>
            <a:prstDash val="solid"/>
            <a:miter/>
          </a:ln>
        </p:spPr>
      </p:sp>
      <p:sp>
        <p:nvSpPr>
          <p:cNvPr name="Freeform 11" id="11"/>
          <p:cNvSpPr/>
          <p:nvPr/>
        </p:nvSpPr>
        <p:spPr>
          <a:xfrm flipH="false" flipV="false" rot="0">
            <a:off x="239397" y="1536817"/>
            <a:ext cx="3009196" cy="3371648"/>
          </a:xfrm>
          <a:custGeom>
            <a:avLst/>
            <a:gdLst/>
            <a:ahLst/>
            <a:cxnLst/>
            <a:rect r="r" b="b" t="t" l="l"/>
            <a:pathLst>
              <a:path h="3371648" w="3009196">
                <a:moveTo>
                  <a:pt x="0" y="0"/>
                </a:moveTo>
                <a:lnTo>
                  <a:pt x="3009196" y="0"/>
                </a:lnTo>
                <a:lnTo>
                  <a:pt x="3009196" y="3371648"/>
                </a:lnTo>
                <a:lnTo>
                  <a:pt x="0" y="3371648"/>
                </a:lnTo>
                <a:lnTo>
                  <a:pt x="0" y="0"/>
                </a:lnTo>
                <a:close/>
              </a:path>
            </a:pathLst>
          </a:custGeom>
          <a:blipFill>
            <a:blip r:embed="rId6"/>
            <a:stretch>
              <a:fillRect l="0" t="0" r="0" b="0"/>
            </a:stretch>
          </a:blipFill>
          <a:ln w="9525" cap="sq">
            <a:solidFill>
              <a:srgbClr val="000000"/>
            </a:solidFill>
            <a:prstDash val="solid"/>
            <a:miter/>
          </a:ln>
        </p:spPr>
      </p:sp>
      <p:sp>
        <p:nvSpPr>
          <p:cNvPr name="TextBox 12" id="12"/>
          <p:cNvSpPr txBox="true"/>
          <p:nvPr/>
        </p:nvSpPr>
        <p:spPr>
          <a:xfrm rot="0">
            <a:off x="370182" y="363254"/>
            <a:ext cx="4810487" cy="826770"/>
          </a:xfrm>
          <a:prstGeom prst="rect">
            <a:avLst/>
          </a:prstGeom>
        </p:spPr>
        <p:txBody>
          <a:bodyPr anchor="t" rtlCol="false" tIns="0" lIns="0" bIns="0" rIns="0">
            <a:spAutoFit/>
          </a:bodyPr>
          <a:lstStyle/>
          <a:p>
            <a:pPr algn="l">
              <a:lnSpc>
                <a:spcPts val="5880"/>
              </a:lnSpc>
            </a:pPr>
            <a:r>
              <a:rPr lang="en-US" sz="4200">
                <a:solidFill>
                  <a:srgbClr val="000000"/>
                </a:solidFill>
                <a:latin typeface="Arsenica Antiqua"/>
                <a:ea typeface="Arsenica Antiqua"/>
                <a:cs typeface="Arsenica Antiqua"/>
                <a:sym typeface="Arsenica Antiqua"/>
              </a:rPr>
              <a:t>UN PO’ DI DATI</a:t>
            </a:r>
          </a:p>
        </p:txBody>
      </p:sp>
      <p:sp>
        <p:nvSpPr>
          <p:cNvPr name="TextBox 13" id="13"/>
          <p:cNvSpPr txBox="true"/>
          <p:nvPr/>
        </p:nvSpPr>
        <p:spPr>
          <a:xfrm rot="0">
            <a:off x="323010" y="9267825"/>
            <a:ext cx="13790852" cy="833121"/>
          </a:xfrm>
          <a:prstGeom prst="rect">
            <a:avLst/>
          </a:prstGeom>
        </p:spPr>
        <p:txBody>
          <a:bodyPr anchor="t" rtlCol="false" tIns="0" lIns="0" bIns="0" rIns="0">
            <a:spAutoFit/>
          </a:bodyPr>
          <a:lstStyle/>
          <a:p>
            <a:pPr algn="just" marL="280674" indent="-140337" lvl="1">
              <a:lnSpc>
                <a:spcPts val="1300"/>
              </a:lnSpc>
              <a:buAutoNum type="arabicPeriod" startAt="1"/>
            </a:pPr>
            <a:r>
              <a:rPr lang="en-US" sz="1300" spc="-88">
                <a:solidFill>
                  <a:srgbClr val="474747"/>
                </a:solidFill>
                <a:latin typeface="HK Grotesk"/>
                <a:ea typeface="HK Grotesk"/>
                <a:cs typeface="HK Grotesk"/>
                <a:sym typeface="HK Grotesk"/>
              </a:rPr>
              <a:t>https://www.molisenews24.it/turismo-a-termoli-nel-2024-arrivi-complessivi-al-3-1-i-dati-dellazienda-autonoma-di-soggiorno-119134.html</a:t>
            </a:r>
          </a:p>
          <a:p>
            <a:pPr algn="just" marL="280674" indent="-140337" lvl="1">
              <a:lnSpc>
                <a:spcPts val="1300"/>
              </a:lnSpc>
              <a:buAutoNum type="arabicPeriod" startAt="1"/>
            </a:pPr>
            <a:r>
              <a:rPr lang="en-US" sz="1300" spc="-88">
                <a:solidFill>
                  <a:srgbClr val="474747"/>
                </a:solidFill>
                <a:latin typeface="HK Grotesk"/>
                <a:ea typeface="HK Grotesk"/>
                <a:cs typeface="HK Grotesk"/>
                <a:sym typeface="HK Grotesk"/>
              </a:rPr>
              <a:t>https://ilnuovoabruzzoemolise.it/news/economia/140081/a-termoli-vola-il-turismo-con-47-785-arrivi-nel-2024-crescono-b-b-case-vacanza-residence-calo-per-gli-alberghi.html </a:t>
            </a:r>
          </a:p>
          <a:p>
            <a:pPr algn="just" marL="280674" indent="-140337" lvl="1">
              <a:lnSpc>
                <a:spcPts val="1300"/>
              </a:lnSpc>
              <a:buAutoNum type="arabicPeriod" startAt="1"/>
            </a:pPr>
            <a:r>
              <a:rPr lang="en-US" sz="1300" spc="-88">
                <a:solidFill>
                  <a:srgbClr val="474747"/>
                </a:solidFill>
                <a:latin typeface="HK Grotesk"/>
                <a:ea typeface="HK Grotesk"/>
                <a:cs typeface="HK Grotesk"/>
                <a:sym typeface="HK Grotesk"/>
              </a:rPr>
              <a:t>https://mynews.it/turismo-in-lieve-crescita-a-termoli-aumento-nelle-presenze-e-negli-arrivi-nel-2024/</a:t>
            </a:r>
          </a:p>
          <a:p>
            <a:pPr algn="just" marL="280674" indent="-140337" lvl="1">
              <a:lnSpc>
                <a:spcPts val="1300"/>
              </a:lnSpc>
              <a:buAutoNum type="arabicPeriod" startAt="1"/>
            </a:pPr>
            <a:r>
              <a:rPr lang="en-US" sz="1300" spc="-88">
                <a:solidFill>
                  <a:srgbClr val="474747"/>
                </a:solidFill>
                <a:latin typeface="HK Grotesk"/>
                <a:ea typeface="HK Grotesk"/>
                <a:cs typeface="HK Grotesk"/>
                <a:sym typeface="HK Grotesk"/>
              </a:rPr>
              <a:t>https://www.primonumero.it/2025/09/agosto-a-termoli-piu-turisti-ma-restano-meno-giorni-tanti-gli-stranieri-negli-alberghi/1530875513/ </a:t>
            </a:r>
          </a:p>
          <a:p>
            <a:pPr algn="just" marL="280674" indent="-140337" lvl="1">
              <a:lnSpc>
                <a:spcPts val="1300"/>
              </a:lnSpc>
              <a:buAutoNum type="arabicPeriod" startAt="1"/>
            </a:pPr>
            <a:r>
              <a:rPr lang="en-US" sz="1300" spc="-88">
                <a:solidFill>
                  <a:srgbClr val="474747"/>
                </a:solidFill>
                <a:latin typeface="HK Grotesk"/>
                <a:ea typeface="HK Grotesk"/>
                <a:cs typeface="HK Grotesk"/>
                <a:sym typeface="HK Grotesk"/>
              </a:rPr>
              <a:t>https://mynews.it/termoli-turismo-agosto-2025-20-percento-in-piu-negli-arrivi/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82121" cy="10287000"/>
            <a:chOff x="0" y="0"/>
            <a:chExt cx="5842828" cy="13716000"/>
          </a:xfrm>
        </p:grpSpPr>
        <p:pic>
          <p:nvPicPr>
            <p:cNvPr name="Picture 3" id="3"/>
            <p:cNvPicPr>
              <a:picLocks noChangeAspect="true"/>
            </p:cNvPicPr>
            <p:nvPr/>
          </p:nvPicPr>
          <p:blipFill>
            <a:blip r:embed="rId2"/>
            <a:srcRect l="38033" t="0" r="38033" b="0"/>
            <a:stretch>
              <a:fillRect/>
            </a:stretch>
          </p:blipFill>
          <p:spPr>
            <a:xfrm flipH="false" flipV="false">
              <a:off x="0" y="0"/>
              <a:ext cx="5842828" cy="13716000"/>
            </a:xfrm>
            <a:prstGeom prst="rect">
              <a:avLst/>
            </a:prstGeom>
          </p:spPr>
        </p:pic>
      </p:grpSp>
      <p:sp>
        <p:nvSpPr>
          <p:cNvPr name="AutoShape 4" id="4"/>
          <p:cNvSpPr/>
          <p:nvPr/>
        </p:nvSpPr>
        <p:spPr>
          <a:xfrm>
            <a:off x="5165780" y="360196"/>
            <a:ext cx="1146967" cy="0"/>
          </a:xfrm>
          <a:prstGeom prst="line">
            <a:avLst/>
          </a:prstGeom>
          <a:ln cap="flat" w="19050">
            <a:solidFill>
              <a:srgbClr val="BD372F"/>
            </a:solidFill>
            <a:prstDash val="solid"/>
            <a:headEnd type="none" len="sm" w="sm"/>
            <a:tailEnd type="none" len="sm" w="sm"/>
          </a:ln>
        </p:spPr>
      </p:sp>
      <p:sp>
        <p:nvSpPr>
          <p:cNvPr name="AutoShape 5" id="5"/>
          <p:cNvSpPr/>
          <p:nvPr/>
        </p:nvSpPr>
        <p:spPr>
          <a:xfrm flipH="true">
            <a:off x="11558826" y="973622"/>
            <a:ext cx="0" cy="1197930"/>
          </a:xfrm>
          <a:prstGeom prst="line">
            <a:avLst/>
          </a:prstGeom>
          <a:ln cap="flat" w="66675">
            <a:solidFill>
              <a:srgbClr val="FFFFFF"/>
            </a:solidFill>
            <a:prstDash val="solid"/>
            <a:headEnd type="none" len="sm" w="sm"/>
            <a:tailEnd type="none" len="sm" w="sm"/>
          </a:ln>
        </p:spPr>
      </p:sp>
      <p:sp>
        <p:nvSpPr>
          <p:cNvPr name="TextBox 6" id="6"/>
          <p:cNvSpPr txBox="true"/>
          <p:nvPr/>
        </p:nvSpPr>
        <p:spPr>
          <a:xfrm rot="0">
            <a:off x="5165780" y="379246"/>
            <a:ext cx="5113601" cy="531494"/>
          </a:xfrm>
          <a:prstGeom prst="rect">
            <a:avLst/>
          </a:prstGeom>
        </p:spPr>
        <p:txBody>
          <a:bodyPr anchor="t" rtlCol="false" tIns="0" lIns="0" bIns="0" rIns="0">
            <a:spAutoFit/>
          </a:bodyPr>
          <a:lstStyle/>
          <a:p>
            <a:pPr algn="just">
              <a:lnSpc>
                <a:spcPts val="3780"/>
              </a:lnSpc>
            </a:pPr>
            <a:r>
              <a:rPr lang="en-US" sz="2700">
                <a:solidFill>
                  <a:srgbClr val="000000"/>
                </a:solidFill>
                <a:latin typeface="Arsenica Antiqua"/>
                <a:ea typeface="Arsenica Antiqua"/>
                <a:cs typeface="Arsenica Antiqua"/>
                <a:sym typeface="Arsenica Antiqua"/>
              </a:rPr>
              <a:t>ANDAMENTO DEI VISITATORI </a:t>
            </a:r>
          </a:p>
        </p:txBody>
      </p:sp>
      <p:sp>
        <p:nvSpPr>
          <p:cNvPr name="TextBox 7" id="7"/>
          <p:cNvSpPr txBox="true"/>
          <p:nvPr/>
        </p:nvSpPr>
        <p:spPr>
          <a:xfrm rot="0">
            <a:off x="5165780" y="856524"/>
            <a:ext cx="6194583" cy="1569720"/>
          </a:xfrm>
          <a:prstGeom prst="rect">
            <a:avLst/>
          </a:prstGeom>
        </p:spPr>
        <p:txBody>
          <a:bodyPr anchor="t" rtlCol="false" tIns="0" lIns="0" bIns="0" rIns="0">
            <a:spAutoFit/>
          </a:bodyPr>
          <a:lstStyle/>
          <a:p>
            <a:pPr algn="l">
              <a:lnSpc>
                <a:spcPts val="5880"/>
              </a:lnSpc>
            </a:pPr>
            <a:r>
              <a:rPr lang="en-US" sz="4200">
                <a:solidFill>
                  <a:srgbClr val="000000"/>
                </a:solidFill>
                <a:latin typeface="Arsenica Antiqua"/>
                <a:ea typeface="Arsenica Antiqua"/>
                <a:cs typeface="Arsenica Antiqua"/>
                <a:sym typeface="Arsenica Antiqua"/>
              </a:rPr>
              <a:t>CRESCITA DELL’EVENTO</a:t>
            </a:r>
          </a:p>
        </p:txBody>
      </p:sp>
      <p:pic>
        <p:nvPicPr>
          <p:cNvPr name="Picture 8" id="8"/>
          <p:cNvPicPr>
            <a:picLocks noChangeAspect="true"/>
          </p:cNvPicPr>
          <p:nvPr/>
        </p:nvPicPr>
        <p:blipFill>
          <a:blip r:embed="rId3"/>
          <a:stretch>
            <a:fillRect/>
          </a:stretch>
        </p:blipFill>
        <p:spPr>
          <a:xfrm rot="0">
            <a:off x="4257293" y="3122236"/>
            <a:ext cx="7457112" cy="7483861"/>
          </a:xfrm>
          <a:prstGeom prst="rect">
            <a:avLst/>
          </a:prstGeom>
        </p:spPr>
      </p:pic>
      <p:pic>
        <p:nvPicPr>
          <p:cNvPr name="Picture 9" id="9"/>
          <p:cNvPicPr>
            <a:picLocks noChangeAspect="true"/>
          </p:cNvPicPr>
          <p:nvPr/>
        </p:nvPicPr>
        <p:blipFill>
          <a:blip r:embed="rId4"/>
          <a:stretch>
            <a:fillRect/>
          </a:stretch>
        </p:blipFill>
        <p:spPr>
          <a:xfrm rot="0">
            <a:off x="10917288" y="2558819"/>
            <a:ext cx="7407462" cy="809849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107717" y="1038225"/>
            <a:ext cx="11246345" cy="0"/>
          </a:xfrm>
          <a:prstGeom prst="line">
            <a:avLst/>
          </a:prstGeom>
          <a:ln cap="flat" w="19050">
            <a:solidFill>
              <a:srgbClr val="004AAD"/>
            </a:solidFill>
            <a:prstDash val="solid"/>
            <a:headEnd type="none" len="sm" w="sm"/>
            <a:tailEnd type="none" len="sm" w="sm"/>
          </a:ln>
        </p:spPr>
      </p:sp>
      <p:grpSp>
        <p:nvGrpSpPr>
          <p:cNvPr name="Group 3" id="3"/>
          <p:cNvGrpSpPr/>
          <p:nvPr/>
        </p:nvGrpSpPr>
        <p:grpSpPr>
          <a:xfrm rot="0">
            <a:off x="6829136" y="3296951"/>
            <a:ext cx="4629728" cy="5961349"/>
            <a:chOff x="0" y="0"/>
            <a:chExt cx="1219352" cy="1570067"/>
          </a:xfrm>
        </p:grpSpPr>
        <p:sp>
          <p:nvSpPr>
            <p:cNvPr name="Freeform 4" id="4"/>
            <p:cNvSpPr/>
            <p:nvPr/>
          </p:nvSpPr>
          <p:spPr>
            <a:xfrm flipH="false" flipV="false" rot="0">
              <a:off x="0" y="0"/>
              <a:ext cx="1219352" cy="1570067"/>
            </a:xfrm>
            <a:custGeom>
              <a:avLst/>
              <a:gdLst/>
              <a:ahLst/>
              <a:cxnLst/>
              <a:rect r="r" b="b" t="t" l="l"/>
              <a:pathLst>
                <a:path h="1570067" w="1219352">
                  <a:moveTo>
                    <a:pt x="81939" y="0"/>
                  </a:moveTo>
                  <a:lnTo>
                    <a:pt x="1137414" y="0"/>
                  </a:lnTo>
                  <a:cubicBezTo>
                    <a:pt x="1159145" y="0"/>
                    <a:pt x="1179986" y="8633"/>
                    <a:pt x="1195353" y="23999"/>
                  </a:cubicBezTo>
                  <a:cubicBezTo>
                    <a:pt x="1210719" y="39366"/>
                    <a:pt x="1219352" y="60207"/>
                    <a:pt x="1219352" y="81939"/>
                  </a:cubicBezTo>
                  <a:lnTo>
                    <a:pt x="1219352" y="1488129"/>
                  </a:lnTo>
                  <a:cubicBezTo>
                    <a:pt x="1219352" y="1533382"/>
                    <a:pt x="1182667" y="1570067"/>
                    <a:pt x="1137414" y="1570067"/>
                  </a:cubicBezTo>
                  <a:lnTo>
                    <a:pt x="81939" y="1570067"/>
                  </a:lnTo>
                  <a:cubicBezTo>
                    <a:pt x="60207" y="1570067"/>
                    <a:pt x="39366" y="1561435"/>
                    <a:pt x="23999" y="1546068"/>
                  </a:cubicBezTo>
                  <a:cubicBezTo>
                    <a:pt x="8633" y="1530702"/>
                    <a:pt x="0" y="1509860"/>
                    <a:pt x="0" y="1488129"/>
                  </a:cubicBezTo>
                  <a:lnTo>
                    <a:pt x="0" y="81939"/>
                  </a:lnTo>
                  <a:cubicBezTo>
                    <a:pt x="0" y="36685"/>
                    <a:pt x="36685" y="0"/>
                    <a:pt x="81939" y="0"/>
                  </a:cubicBezTo>
                  <a:close/>
                </a:path>
              </a:pathLst>
            </a:custGeom>
            <a:solidFill>
              <a:srgbClr val="004AAD"/>
            </a:solidFill>
          </p:spPr>
        </p:sp>
        <p:sp>
          <p:nvSpPr>
            <p:cNvPr name="TextBox 5" id="5"/>
            <p:cNvSpPr txBox="true"/>
            <p:nvPr/>
          </p:nvSpPr>
          <p:spPr>
            <a:xfrm>
              <a:off x="0" y="-38100"/>
              <a:ext cx="1219352" cy="1608167"/>
            </a:xfrm>
            <a:prstGeom prst="rect">
              <a:avLst/>
            </a:prstGeom>
          </p:spPr>
          <p:txBody>
            <a:bodyPr anchor="ctr" rtlCol="false" tIns="50800" lIns="50800" bIns="50800" rIns="50800"/>
            <a:lstStyle/>
            <a:p>
              <a:pPr algn="ctr">
                <a:lnSpc>
                  <a:spcPts val="2660"/>
                </a:lnSpc>
              </a:pPr>
            </a:p>
          </p:txBody>
        </p:sp>
      </p:grpSp>
      <p:grpSp>
        <p:nvGrpSpPr>
          <p:cNvPr name="Group 6" id="6"/>
          <p:cNvGrpSpPr/>
          <p:nvPr/>
        </p:nvGrpSpPr>
        <p:grpSpPr>
          <a:xfrm rot="0">
            <a:off x="1820015" y="3296951"/>
            <a:ext cx="4629728" cy="5961349"/>
            <a:chOff x="0" y="0"/>
            <a:chExt cx="1219352" cy="1570067"/>
          </a:xfrm>
        </p:grpSpPr>
        <p:sp>
          <p:nvSpPr>
            <p:cNvPr name="Freeform 7" id="7"/>
            <p:cNvSpPr/>
            <p:nvPr/>
          </p:nvSpPr>
          <p:spPr>
            <a:xfrm flipH="false" flipV="false" rot="0">
              <a:off x="0" y="0"/>
              <a:ext cx="1219352" cy="1570067"/>
            </a:xfrm>
            <a:custGeom>
              <a:avLst/>
              <a:gdLst/>
              <a:ahLst/>
              <a:cxnLst/>
              <a:rect r="r" b="b" t="t" l="l"/>
              <a:pathLst>
                <a:path h="1570067" w="1219352">
                  <a:moveTo>
                    <a:pt x="81939" y="0"/>
                  </a:moveTo>
                  <a:lnTo>
                    <a:pt x="1137414" y="0"/>
                  </a:lnTo>
                  <a:cubicBezTo>
                    <a:pt x="1159145" y="0"/>
                    <a:pt x="1179986" y="8633"/>
                    <a:pt x="1195353" y="23999"/>
                  </a:cubicBezTo>
                  <a:cubicBezTo>
                    <a:pt x="1210719" y="39366"/>
                    <a:pt x="1219352" y="60207"/>
                    <a:pt x="1219352" y="81939"/>
                  </a:cubicBezTo>
                  <a:lnTo>
                    <a:pt x="1219352" y="1488129"/>
                  </a:lnTo>
                  <a:cubicBezTo>
                    <a:pt x="1219352" y="1533382"/>
                    <a:pt x="1182667" y="1570067"/>
                    <a:pt x="1137414" y="1570067"/>
                  </a:cubicBezTo>
                  <a:lnTo>
                    <a:pt x="81939" y="1570067"/>
                  </a:lnTo>
                  <a:cubicBezTo>
                    <a:pt x="60207" y="1570067"/>
                    <a:pt x="39366" y="1561435"/>
                    <a:pt x="23999" y="1546068"/>
                  </a:cubicBezTo>
                  <a:cubicBezTo>
                    <a:pt x="8633" y="1530702"/>
                    <a:pt x="0" y="1509860"/>
                    <a:pt x="0" y="1488129"/>
                  </a:cubicBezTo>
                  <a:lnTo>
                    <a:pt x="0" y="81939"/>
                  </a:lnTo>
                  <a:cubicBezTo>
                    <a:pt x="0" y="36685"/>
                    <a:pt x="36685" y="0"/>
                    <a:pt x="81939" y="0"/>
                  </a:cubicBezTo>
                  <a:close/>
                </a:path>
              </a:pathLst>
            </a:custGeom>
            <a:solidFill>
              <a:srgbClr val="000000">
                <a:alpha val="0"/>
              </a:srgbClr>
            </a:solidFill>
            <a:ln w="38100" cap="rnd">
              <a:solidFill>
                <a:srgbClr val="004AAD"/>
              </a:solidFill>
              <a:prstDash val="solid"/>
              <a:round/>
            </a:ln>
          </p:spPr>
        </p:sp>
        <p:sp>
          <p:nvSpPr>
            <p:cNvPr name="TextBox 8" id="8"/>
            <p:cNvSpPr txBox="true"/>
            <p:nvPr/>
          </p:nvSpPr>
          <p:spPr>
            <a:xfrm>
              <a:off x="0" y="-38100"/>
              <a:ext cx="1219352" cy="1608167"/>
            </a:xfrm>
            <a:prstGeom prst="rect">
              <a:avLst/>
            </a:prstGeom>
          </p:spPr>
          <p:txBody>
            <a:bodyPr anchor="ctr" rtlCol="false" tIns="50800" lIns="50800" bIns="50800" rIns="50800"/>
            <a:lstStyle/>
            <a:p>
              <a:pPr algn="ctr">
                <a:lnSpc>
                  <a:spcPts val="2660"/>
                </a:lnSpc>
              </a:pPr>
            </a:p>
          </p:txBody>
        </p:sp>
      </p:grpSp>
      <p:grpSp>
        <p:nvGrpSpPr>
          <p:cNvPr name="Group 9" id="9"/>
          <p:cNvGrpSpPr/>
          <p:nvPr/>
        </p:nvGrpSpPr>
        <p:grpSpPr>
          <a:xfrm rot="0">
            <a:off x="11839864" y="3296951"/>
            <a:ext cx="4629728" cy="5961349"/>
            <a:chOff x="0" y="0"/>
            <a:chExt cx="1219352" cy="1570067"/>
          </a:xfrm>
        </p:grpSpPr>
        <p:sp>
          <p:nvSpPr>
            <p:cNvPr name="Freeform 10" id="10"/>
            <p:cNvSpPr/>
            <p:nvPr/>
          </p:nvSpPr>
          <p:spPr>
            <a:xfrm flipH="false" flipV="false" rot="0">
              <a:off x="0" y="0"/>
              <a:ext cx="1219352" cy="1570067"/>
            </a:xfrm>
            <a:custGeom>
              <a:avLst/>
              <a:gdLst/>
              <a:ahLst/>
              <a:cxnLst/>
              <a:rect r="r" b="b" t="t" l="l"/>
              <a:pathLst>
                <a:path h="1570067" w="1219352">
                  <a:moveTo>
                    <a:pt x="81939" y="0"/>
                  </a:moveTo>
                  <a:lnTo>
                    <a:pt x="1137414" y="0"/>
                  </a:lnTo>
                  <a:cubicBezTo>
                    <a:pt x="1159145" y="0"/>
                    <a:pt x="1179986" y="8633"/>
                    <a:pt x="1195353" y="23999"/>
                  </a:cubicBezTo>
                  <a:cubicBezTo>
                    <a:pt x="1210719" y="39366"/>
                    <a:pt x="1219352" y="60207"/>
                    <a:pt x="1219352" y="81939"/>
                  </a:cubicBezTo>
                  <a:lnTo>
                    <a:pt x="1219352" y="1488129"/>
                  </a:lnTo>
                  <a:cubicBezTo>
                    <a:pt x="1219352" y="1533382"/>
                    <a:pt x="1182667" y="1570067"/>
                    <a:pt x="1137414" y="1570067"/>
                  </a:cubicBezTo>
                  <a:lnTo>
                    <a:pt x="81939" y="1570067"/>
                  </a:lnTo>
                  <a:cubicBezTo>
                    <a:pt x="60207" y="1570067"/>
                    <a:pt x="39366" y="1561435"/>
                    <a:pt x="23999" y="1546068"/>
                  </a:cubicBezTo>
                  <a:cubicBezTo>
                    <a:pt x="8633" y="1530702"/>
                    <a:pt x="0" y="1509860"/>
                    <a:pt x="0" y="1488129"/>
                  </a:cubicBezTo>
                  <a:lnTo>
                    <a:pt x="0" y="81939"/>
                  </a:lnTo>
                  <a:cubicBezTo>
                    <a:pt x="0" y="36685"/>
                    <a:pt x="36685" y="0"/>
                    <a:pt x="81939" y="0"/>
                  </a:cubicBezTo>
                  <a:close/>
                </a:path>
              </a:pathLst>
            </a:custGeom>
            <a:solidFill>
              <a:srgbClr val="000000">
                <a:alpha val="0"/>
              </a:srgbClr>
            </a:solidFill>
            <a:ln w="38100" cap="rnd">
              <a:solidFill>
                <a:srgbClr val="004AAD"/>
              </a:solidFill>
              <a:prstDash val="solid"/>
              <a:round/>
            </a:ln>
          </p:spPr>
        </p:sp>
        <p:sp>
          <p:nvSpPr>
            <p:cNvPr name="TextBox 11" id="11"/>
            <p:cNvSpPr txBox="true"/>
            <p:nvPr/>
          </p:nvSpPr>
          <p:spPr>
            <a:xfrm>
              <a:off x="0" y="-38100"/>
              <a:ext cx="1219352" cy="1608167"/>
            </a:xfrm>
            <a:prstGeom prst="rect">
              <a:avLst/>
            </a:prstGeom>
          </p:spPr>
          <p:txBody>
            <a:bodyPr anchor="ctr" rtlCol="false" tIns="50800" lIns="50800" bIns="50800" rIns="50800"/>
            <a:lstStyle/>
            <a:p>
              <a:pPr algn="ctr">
                <a:lnSpc>
                  <a:spcPts val="2660"/>
                </a:lnSpc>
              </a:pPr>
            </a:p>
          </p:txBody>
        </p:sp>
      </p:grpSp>
      <p:sp>
        <p:nvSpPr>
          <p:cNvPr name="AutoShape 12" id="12"/>
          <p:cNvSpPr/>
          <p:nvPr/>
        </p:nvSpPr>
        <p:spPr>
          <a:xfrm>
            <a:off x="2153132" y="5851510"/>
            <a:ext cx="3963493" cy="0"/>
          </a:xfrm>
          <a:prstGeom prst="line">
            <a:avLst/>
          </a:prstGeom>
          <a:ln cap="flat" w="19050">
            <a:solidFill>
              <a:srgbClr val="004AAD"/>
            </a:solidFill>
            <a:prstDash val="solid"/>
            <a:headEnd type="none" len="sm" w="sm"/>
            <a:tailEnd type="none" len="sm" w="sm"/>
          </a:ln>
        </p:spPr>
      </p:sp>
      <p:sp>
        <p:nvSpPr>
          <p:cNvPr name="TextBox 13" id="13"/>
          <p:cNvSpPr txBox="true"/>
          <p:nvPr/>
        </p:nvSpPr>
        <p:spPr>
          <a:xfrm rot="0">
            <a:off x="3615634" y="1074028"/>
            <a:ext cx="10219626" cy="928370"/>
          </a:xfrm>
          <a:prstGeom prst="rect">
            <a:avLst/>
          </a:prstGeom>
        </p:spPr>
        <p:txBody>
          <a:bodyPr anchor="t" rtlCol="false" tIns="0" lIns="0" bIns="0" rIns="0">
            <a:spAutoFit/>
          </a:bodyPr>
          <a:lstStyle/>
          <a:p>
            <a:pPr algn="ctr">
              <a:lnSpc>
                <a:spcPts val="6579"/>
              </a:lnSpc>
            </a:pPr>
            <a:r>
              <a:rPr lang="en-US" sz="4699">
                <a:solidFill>
                  <a:srgbClr val="000000"/>
                </a:solidFill>
                <a:latin typeface="Arsenica Antiqua"/>
                <a:ea typeface="Arsenica Antiqua"/>
                <a:cs typeface="Arsenica Antiqua"/>
                <a:sym typeface="Arsenica Antiqua"/>
              </a:rPr>
              <a:t>PREVISIONI TURISTICHE 2026</a:t>
            </a:r>
          </a:p>
        </p:txBody>
      </p:sp>
      <p:sp>
        <p:nvSpPr>
          <p:cNvPr name="TextBox 14" id="14"/>
          <p:cNvSpPr txBox="true"/>
          <p:nvPr/>
        </p:nvSpPr>
        <p:spPr>
          <a:xfrm rot="0">
            <a:off x="2153132" y="3813390"/>
            <a:ext cx="3963493" cy="448309"/>
          </a:xfrm>
          <a:prstGeom prst="rect">
            <a:avLst/>
          </a:prstGeom>
        </p:spPr>
        <p:txBody>
          <a:bodyPr anchor="t" rtlCol="false" tIns="0" lIns="0" bIns="0" rIns="0">
            <a:spAutoFit/>
          </a:bodyPr>
          <a:lstStyle/>
          <a:p>
            <a:pPr algn="just" marL="0" indent="0" lvl="0">
              <a:lnSpc>
                <a:spcPts val="3399"/>
              </a:lnSpc>
              <a:spcBef>
                <a:spcPct val="0"/>
              </a:spcBef>
            </a:pPr>
            <a:r>
              <a:rPr lang="en-US" b="true" sz="3399" spc="-231">
                <a:solidFill>
                  <a:srgbClr val="004AAD"/>
                </a:solidFill>
                <a:latin typeface="HK Grotesk Bold"/>
                <a:ea typeface="HK Grotesk Bold"/>
                <a:cs typeface="HK Grotesk Bold"/>
                <a:sym typeface="HK Grotesk Bold"/>
              </a:rPr>
              <a:t>Partecipanti totali</a:t>
            </a:r>
          </a:p>
        </p:txBody>
      </p:sp>
      <p:sp>
        <p:nvSpPr>
          <p:cNvPr name="TextBox 15" id="15"/>
          <p:cNvSpPr txBox="true"/>
          <p:nvPr/>
        </p:nvSpPr>
        <p:spPr>
          <a:xfrm rot="0">
            <a:off x="2153132" y="4756999"/>
            <a:ext cx="2215049" cy="887301"/>
          </a:xfrm>
          <a:prstGeom prst="rect">
            <a:avLst/>
          </a:prstGeom>
        </p:spPr>
        <p:txBody>
          <a:bodyPr anchor="t" rtlCol="false" tIns="0" lIns="0" bIns="0" rIns="0">
            <a:spAutoFit/>
          </a:bodyPr>
          <a:lstStyle/>
          <a:p>
            <a:pPr algn="just" marL="0" indent="0" lvl="0">
              <a:lnSpc>
                <a:spcPts val="6624"/>
              </a:lnSpc>
              <a:spcBef>
                <a:spcPct val="0"/>
              </a:spcBef>
            </a:pPr>
            <a:r>
              <a:rPr lang="en-US" b="true" sz="6624" spc="-450">
                <a:solidFill>
                  <a:srgbClr val="000000"/>
                </a:solidFill>
                <a:latin typeface="HK Grotesk Bold"/>
                <a:ea typeface="HK Grotesk Bold"/>
                <a:cs typeface="HK Grotesk Bold"/>
                <a:sym typeface="HK Grotesk Bold"/>
              </a:rPr>
              <a:t>42000</a:t>
            </a:r>
          </a:p>
        </p:txBody>
      </p:sp>
      <p:sp>
        <p:nvSpPr>
          <p:cNvPr name="TextBox 16" id="16"/>
          <p:cNvSpPr txBox="true"/>
          <p:nvPr/>
        </p:nvSpPr>
        <p:spPr>
          <a:xfrm rot="0">
            <a:off x="2153132" y="6222985"/>
            <a:ext cx="3940959" cy="332232"/>
          </a:xfrm>
          <a:prstGeom prst="rect">
            <a:avLst/>
          </a:prstGeom>
        </p:spPr>
        <p:txBody>
          <a:bodyPr anchor="t" rtlCol="false" tIns="0" lIns="0" bIns="0" rIns="0">
            <a:spAutoFit/>
          </a:bodyPr>
          <a:lstStyle/>
          <a:p>
            <a:pPr algn="just">
              <a:lnSpc>
                <a:spcPts val="2604"/>
              </a:lnSpc>
            </a:pPr>
            <a:r>
              <a:rPr lang="en-US" sz="2100" spc="-142">
                <a:solidFill>
                  <a:srgbClr val="000000"/>
                </a:solidFill>
                <a:latin typeface="HK Grotesk"/>
                <a:ea typeface="HK Grotesk"/>
                <a:cs typeface="HK Grotesk"/>
                <a:sym typeface="HK Grotesk"/>
              </a:rPr>
              <a:t>RESIDENTI + TURISTI IN VISITA </a:t>
            </a:r>
          </a:p>
        </p:txBody>
      </p:sp>
      <p:sp>
        <p:nvSpPr>
          <p:cNvPr name="AutoShape 17" id="17"/>
          <p:cNvSpPr/>
          <p:nvPr/>
        </p:nvSpPr>
        <p:spPr>
          <a:xfrm>
            <a:off x="5612709" y="8570428"/>
            <a:ext cx="359641" cy="0"/>
          </a:xfrm>
          <a:prstGeom prst="line">
            <a:avLst/>
          </a:prstGeom>
          <a:ln cap="flat" w="19050">
            <a:solidFill>
              <a:srgbClr val="FFFFFF"/>
            </a:solidFill>
            <a:prstDash val="solid"/>
            <a:headEnd type="none" len="sm" w="sm"/>
            <a:tailEnd type="arrow" len="sm" w="med"/>
          </a:ln>
        </p:spPr>
      </p:sp>
      <p:sp>
        <p:nvSpPr>
          <p:cNvPr name="AutoShape 18" id="18"/>
          <p:cNvSpPr/>
          <p:nvPr/>
        </p:nvSpPr>
        <p:spPr>
          <a:xfrm>
            <a:off x="12055455" y="5864079"/>
            <a:ext cx="3963493" cy="0"/>
          </a:xfrm>
          <a:prstGeom prst="line">
            <a:avLst/>
          </a:prstGeom>
          <a:ln cap="flat" w="19050">
            <a:solidFill>
              <a:srgbClr val="004AAD"/>
            </a:solidFill>
            <a:prstDash val="solid"/>
            <a:headEnd type="none" len="sm" w="sm"/>
            <a:tailEnd type="none" len="sm" w="sm"/>
          </a:ln>
        </p:spPr>
      </p:sp>
      <p:sp>
        <p:nvSpPr>
          <p:cNvPr name="TextBox 19" id="19"/>
          <p:cNvSpPr txBox="true"/>
          <p:nvPr/>
        </p:nvSpPr>
        <p:spPr>
          <a:xfrm rot="0">
            <a:off x="12144664" y="3816434"/>
            <a:ext cx="3963493" cy="876934"/>
          </a:xfrm>
          <a:prstGeom prst="rect">
            <a:avLst/>
          </a:prstGeom>
        </p:spPr>
        <p:txBody>
          <a:bodyPr anchor="t" rtlCol="false" tIns="0" lIns="0" bIns="0" rIns="0">
            <a:spAutoFit/>
          </a:bodyPr>
          <a:lstStyle/>
          <a:p>
            <a:pPr algn="l" marL="0" indent="0" lvl="0">
              <a:lnSpc>
                <a:spcPts val="3399"/>
              </a:lnSpc>
              <a:spcBef>
                <a:spcPct val="0"/>
              </a:spcBef>
            </a:pPr>
            <a:r>
              <a:rPr lang="en-US" b="true" sz="3399" spc="-231">
                <a:solidFill>
                  <a:srgbClr val="004AAD"/>
                </a:solidFill>
                <a:latin typeface="HK Grotesk Bold"/>
                <a:ea typeface="HK Grotesk Bold"/>
                <a:cs typeface="HK Grotesk Bold"/>
                <a:sym typeface="HK Grotesk Bold"/>
              </a:rPr>
              <a:t>Composizione dei partecipanti </a:t>
            </a:r>
          </a:p>
        </p:txBody>
      </p:sp>
      <p:sp>
        <p:nvSpPr>
          <p:cNvPr name="TextBox 20" id="20"/>
          <p:cNvSpPr txBox="true"/>
          <p:nvPr/>
        </p:nvSpPr>
        <p:spPr>
          <a:xfrm rot="0">
            <a:off x="12077989" y="6222985"/>
            <a:ext cx="3940959" cy="1205992"/>
          </a:xfrm>
          <a:prstGeom prst="rect">
            <a:avLst/>
          </a:prstGeom>
        </p:spPr>
        <p:txBody>
          <a:bodyPr anchor="t" rtlCol="false" tIns="0" lIns="0" bIns="0" rIns="0">
            <a:spAutoFit/>
          </a:bodyPr>
          <a:lstStyle/>
          <a:p>
            <a:pPr algn="just" marL="561337" indent="-280669" lvl="1">
              <a:lnSpc>
                <a:spcPts val="3223"/>
              </a:lnSpc>
              <a:buFont typeface="Arial"/>
              <a:buChar char="•"/>
            </a:pPr>
            <a:r>
              <a:rPr lang="en-US" sz="2599" spc="-176">
                <a:solidFill>
                  <a:srgbClr val="000000"/>
                </a:solidFill>
                <a:latin typeface="HK Grotesk"/>
                <a:ea typeface="HK Grotesk"/>
                <a:cs typeface="HK Grotesk"/>
                <a:sym typeface="HK Grotesk"/>
              </a:rPr>
              <a:t>RESIDENTI: 52%</a:t>
            </a:r>
          </a:p>
          <a:p>
            <a:pPr algn="just" marL="561337" indent="-280669" lvl="1">
              <a:lnSpc>
                <a:spcPts val="3223"/>
              </a:lnSpc>
              <a:buFont typeface="Arial"/>
              <a:buChar char="•"/>
            </a:pPr>
            <a:r>
              <a:rPr lang="en-US" sz="2599" spc="-176">
                <a:solidFill>
                  <a:srgbClr val="000000"/>
                </a:solidFill>
                <a:latin typeface="HK Grotesk"/>
                <a:ea typeface="HK Grotesk"/>
                <a:cs typeface="HK Grotesk"/>
                <a:sym typeface="HK Grotesk"/>
              </a:rPr>
              <a:t>TURISTI ITALIANI: 32%</a:t>
            </a:r>
          </a:p>
          <a:p>
            <a:pPr algn="just" marL="561337" indent="-280669" lvl="1">
              <a:lnSpc>
                <a:spcPts val="3223"/>
              </a:lnSpc>
              <a:buFont typeface="Arial"/>
              <a:buChar char="•"/>
            </a:pPr>
            <a:r>
              <a:rPr lang="en-US" sz="2599" spc="-176">
                <a:solidFill>
                  <a:srgbClr val="000000"/>
                </a:solidFill>
                <a:latin typeface="HK Grotesk"/>
                <a:ea typeface="HK Grotesk"/>
                <a:cs typeface="HK Grotesk"/>
                <a:sym typeface="HK Grotesk"/>
              </a:rPr>
              <a:t>TURISTI STRANIERI: 16%</a:t>
            </a:r>
          </a:p>
        </p:txBody>
      </p:sp>
      <p:sp>
        <p:nvSpPr>
          <p:cNvPr name="AutoShape 21" id="21"/>
          <p:cNvSpPr/>
          <p:nvPr/>
        </p:nvSpPr>
        <p:spPr>
          <a:xfrm>
            <a:off x="15604241" y="8573471"/>
            <a:ext cx="359641" cy="0"/>
          </a:xfrm>
          <a:prstGeom prst="line">
            <a:avLst/>
          </a:prstGeom>
          <a:ln cap="flat" w="19050">
            <a:solidFill>
              <a:srgbClr val="FFFFFF"/>
            </a:solidFill>
            <a:prstDash val="solid"/>
            <a:headEnd type="none" len="sm" w="sm"/>
            <a:tailEnd type="arrow" len="sm" w="med"/>
          </a:ln>
        </p:spPr>
      </p:sp>
      <p:sp>
        <p:nvSpPr>
          <p:cNvPr name="AutoShape 22" id="22"/>
          <p:cNvSpPr/>
          <p:nvPr/>
        </p:nvSpPr>
        <p:spPr>
          <a:xfrm>
            <a:off x="7071393" y="5854554"/>
            <a:ext cx="3963493" cy="0"/>
          </a:xfrm>
          <a:prstGeom prst="line">
            <a:avLst/>
          </a:prstGeom>
          <a:ln cap="flat" w="19050">
            <a:solidFill>
              <a:srgbClr val="FFFFFF"/>
            </a:solidFill>
            <a:prstDash val="solid"/>
            <a:headEnd type="none" len="sm" w="sm"/>
            <a:tailEnd type="none" len="sm" w="sm"/>
          </a:ln>
        </p:spPr>
      </p:sp>
      <p:sp>
        <p:nvSpPr>
          <p:cNvPr name="TextBox 23" id="23"/>
          <p:cNvSpPr txBox="true"/>
          <p:nvPr/>
        </p:nvSpPr>
        <p:spPr>
          <a:xfrm rot="0">
            <a:off x="7071393" y="3816434"/>
            <a:ext cx="3963493" cy="448309"/>
          </a:xfrm>
          <a:prstGeom prst="rect">
            <a:avLst/>
          </a:prstGeom>
        </p:spPr>
        <p:txBody>
          <a:bodyPr anchor="t" rtlCol="false" tIns="0" lIns="0" bIns="0" rIns="0">
            <a:spAutoFit/>
          </a:bodyPr>
          <a:lstStyle/>
          <a:p>
            <a:pPr algn="just" marL="0" indent="0" lvl="0">
              <a:lnSpc>
                <a:spcPts val="3399"/>
              </a:lnSpc>
              <a:spcBef>
                <a:spcPct val="0"/>
              </a:spcBef>
            </a:pPr>
            <a:r>
              <a:rPr lang="en-US" b="true" sz="3399" spc="-231">
                <a:solidFill>
                  <a:srgbClr val="FFFFFF"/>
                </a:solidFill>
                <a:latin typeface="HK Grotesk Bold"/>
                <a:ea typeface="HK Grotesk Bold"/>
                <a:cs typeface="HK Grotesk Bold"/>
                <a:sym typeface="HK Grotesk Bold"/>
              </a:rPr>
              <a:t>Arrivi turistici </a:t>
            </a:r>
          </a:p>
        </p:txBody>
      </p:sp>
      <p:sp>
        <p:nvSpPr>
          <p:cNvPr name="TextBox 24" id="24"/>
          <p:cNvSpPr txBox="true"/>
          <p:nvPr/>
        </p:nvSpPr>
        <p:spPr>
          <a:xfrm rot="0">
            <a:off x="7071393" y="4760043"/>
            <a:ext cx="2215049" cy="887301"/>
          </a:xfrm>
          <a:prstGeom prst="rect">
            <a:avLst/>
          </a:prstGeom>
        </p:spPr>
        <p:txBody>
          <a:bodyPr anchor="t" rtlCol="false" tIns="0" lIns="0" bIns="0" rIns="0">
            <a:spAutoFit/>
          </a:bodyPr>
          <a:lstStyle/>
          <a:p>
            <a:pPr algn="just" marL="0" indent="0" lvl="0">
              <a:lnSpc>
                <a:spcPts val="6624"/>
              </a:lnSpc>
              <a:spcBef>
                <a:spcPct val="0"/>
              </a:spcBef>
            </a:pPr>
            <a:r>
              <a:rPr lang="en-US" b="true" sz="6624" spc="-450">
                <a:solidFill>
                  <a:srgbClr val="FFFFFF"/>
                </a:solidFill>
                <a:latin typeface="HK Grotesk Bold"/>
                <a:ea typeface="HK Grotesk Bold"/>
                <a:cs typeface="HK Grotesk Bold"/>
                <a:sym typeface="HK Grotesk Bold"/>
              </a:rPr>
              <a:t>20160</a:t>
            </a:r>
          </a:p>
        </p:txBody>
      </p:sp>
      <p:sp>
        <p:nvSpPr>
          <p:cNvPr name="AutoShape 25" id="25"/>
          <p:cNvSpPr/>
          <p:nvPr/>
        </p:nvSpPr>
        <p:spPr>
          <a:xfrm>
            <a:off x="10530970" y="8573471"/>
            <a:ext cx="359641" cy="0"/>
          </a:xfrm>
          <a:prstGeom prst="line">
            <a:avLst/>
          </a:prstGeom>
          <a:ln cap="flat" w="19050">
            <a:solidFill>
              <a:srgbClr val="5E17EB"/>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27" t="0" r="-5327" b="0"/>
            </a:stretch>
          </a:blipFill>
        </p:spPr>
      </p:sp>
      <p:sp>
        <p:nvSpPr>
          <p:cNvPr name="AutoShape 3" id="3"/>
          <p:cNvSpPr/>
          <p:nvPr/>
        </p:nvSpPr>
        <p:spPr>
          <a:xfrm>
            <a:off x="1042988" y="879881"/>
            <a:ext cx="0" cy="1287026"/>
          </a:xfrm>
          <a:prstGeom prst="line">
            <a:avLst/>
          </a:prstGeom>
          <a:ln cap="flat" w="28575">
            <a:solidFill>
              <a:srgbClr val="BD372F"/>
            </a:solidFill>
            <a:prstDash val="solid"/>
            <a:headEnd type="none" len="sm" w="sm"/>
            <a:tailEnd type="none" len="sm" w="sm"/>
          </a:ln>
        </p:spPr>
      </p:sp>
      <p:grpSp>
        <p:nvGrpSpPr>
          <p:cNvPr name="Group 4" id="4"/>
          <p:cNvGrpSpPr/>
          <p:nvPr/>
        </p:nvGrpSpPr>
        <p:grpSpPr>
          <a:xfrm rot="0">
            <a:off x="5033822" y="7348829"/>
            <a:ext cx="8220357" cy="7625081"/>
            <a:chOff x="0" y="0"/>
            <a:chExt cx="822102" cy="762570"/>
          </a:xfrm>
        </p:grpSpPr>
        <p:sp>
          <p:nvSpPr>
            <p:cNvPr name="Freeform 5" id="5"/>
            <p:cNvSpPr/>
            <p:nvPr/>
          </p:nvSpPr>
          <p:spPr>
            <a:xfrm flipH="false" flipV="false" rot="0">
              <a:off x="0" y="0"/>
              <a:ext cx="822102" cy="762570"/>
            </a:xfrm>
            <a:custGeom>
              <a:avLst/>
              <a:gdLst/>
              <a:ahLst/>
              <a:cxnLst/>
              <a:rect r="r" b="b" t="t" l="l"/>
              <a:pathLst>
                <a:path h="762570" w="822102">
                  <a:moveTo>
                    <a:pt x="411051" y="0"/>
                  </a:moveTo>
                  <a:cubicBezTo>
                    <a:pt x="184034" y="0"/>
                    <a:pt x="0" y="170707"/>
                    <a:pt x="0" y="381285"/>
                  </a:cubicBezTo>
                  <a:cubicBezTo>
                    <a:pt x="0" y="591863"/>
                    <a:pt x="184034" y="762570"/>
                    <a:pt x="411051" y="762570"/>
                  </a:cubicBezTo>
                  <a:cubicBezTo>
                    <a:pt x="638068" y="762570"/>
                    <a:pt x="822102" y="591863"/>
                    <a:pt x="822102" y="381285"/>
                  </a:cubicBezTo>
                  <a:cubicBezTo>
                    <a:pt x="822102" y="170707"/>
                    <a:pt x="638068" y="0"/>
                    <a:pt x="411051" y="0"/>
                  </a:cubicBezTo>
                  <a:close/>
                </a:path>
              </a:pathLst>
            </a:custGeom>
            <a:solidFill>
              <a:srgbClr val="FFFFFF"/>
            </a:solidFill>
          </p:spPr>
        </p:sp>
        <p:sp>
          <p:nvSpPr>
            <p:cNvPr name="TextBox 6" id="6"/>
            <p:cNvSpPr txBox="true"/>
            <p:nvPr/>
          </p:nvSpPr>
          <p:spPr>
            <a:xfrm>
              <a:off x="77072" y="33391"/>
              <a:ext cx="667958" cy="657688"/>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1212382" y="670331"/>
            <a:ext cx="5665786" cy="1623875"/>
          </a:xfrm>
          <a:prstGeom prst="rect">
            <a:avLst/>
          </a:prstGeom>
        </p:spPr>
        <p:txBody>
          <a:bodyPr anchor="t" rtlCol="false" tIns="0" lIns="0" bIns="0" rIns="0">
            <a:spAutoFit/>
          </a:bodyPr>
          <a:lstStyle/>
          <a:p>
            <a:pPr algn="l">
              <a:lnSpc>
                <a:spcPts val="6045"/>
              </a:lnSpc>
            </a:pPr>
            <a:r>
              <a:rPr lang="en-US" sz="4317">
                <a:solidFill>
                  <a:srgbClr val="FFFFFF"/>
                </a:solidFill>
                <a:latin typeface="Arsenica Antiqua"/>
                <a:ea typeface="Arsenica Antiqua"/>
                <a:cs typeface="Arsenica Antiqua"/>
                <a:sym typeface="Arsenica Antiqua"/>
              </a:rPr>
              <a:t>TRADIZIONE IN FORMATO DIGITALE </a:t>
            </a:r>
          </a:p>
        </p:txBody>
      </p:sp>
      <p:sp>
        <p:nvSpPr>
          <p:cNvPr name="TextBox 8" id="8"/>
          <p:cNvSpPr txBox="true"/>
          <p:nvPr/>
        </p:nvSpPr>
        <p:spPr>
          <a:xfrm rot="0">
            <a:off x="6878168" y="8081724"/>
            <a:ext cx="4535730" cy="2014835"/>
          </a:xfrm>
          <a:prstGeom prst="rect">
            <a:avLst/>
          </a:prstGeom>
        </p:spPr>
        <p:txBody>
          <a:bodyPr anchor="t" rtlCol="false" tIns="0" lIns="0" bIns="0" rIns="0">
            <a:spAutoFit/>
          </a:bodyPr>
          <a:lstStyle/>
          <a:p>
            <a:pPr algn="just" marL="0" indent="0" lvl="0">
              <a:lnSpc>
                <a:spcPts val="2023"/>
              </a:lnSpc>
              <a:spcBef>
                <a:spcPct val="0"/>
              </a:spcBef>
            </a:pPr>
            <a:r>
              <a:rPr lang="en-US" sz="2023" spc="-137">
                <a:solidFill>
                  <a:srgbClr val="000000"/>
                </a:solidFill>
                <a:latin typeface="HK Grotesk"/>
                <a:ea typeface="HK Grotesk"/>
                <a:cs typeface="HK Grotesk"/>
                <a:sym typeface="HK Grotesk"/>
              </a:rPr>
              <a:t>Il sito web rappresenta uno strumento moderno ed efficace per la valorizzazione della tradizione e delle sue manifestazioni. Offre la possibilità a chi non conosce questo evento di scoprirlo attraverso informazioni e consigli utili e permette alla comunità locale di  rimanere sempre aggiornata e partecipare alla sua organizzazione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158385" cy="10549390"/>
            <a:chOff x="0" y="0"/>
            <a:chExt cx="1109021" cy="1634377"/>
          </a:xfrm>
        </p:grpSpPr>
        <p:sp>
          <p:nvSpPr>
            <p:cNvPr name="Freeform 3" id="3"/>
            <p:cNvSpPr/>
            <p:nvPr/>
          </p:nvSpPr>
          <p:spPr>
            <a:xfrm flipH="false" flipV="false" rot="0">
              <a:off x="0" y="0"/>
              <a:ext cx="1109021" cy="1634377"/>
            </a:xfrm>
            <a:custGeom>
              <a:avLst/>
              <a:gdLst/>
              <a:ahLst/>
              <a:cxnLst/>
              <a:rect r="r" b="b" t="t" l="l"/>
              <a:pathLst>
                <a:path h="1634377" w="1109021">
                  <a:moveTo>
                    <a:pt x="0" y="0"/>
                  </a:moveTo>
                  <a:lnTo>
                    <a:pt x="1109021" y="0"/>
                  </a:lnTo>
                  <a:lnTo>
                    <a:pt x="1109021" y="1634377"/>
                  </a:lnTo>
                  <a:lnTo>
                    <a:pt x="0" y="1634377"/>
                  </a:lnTo>
                  <a:close/>
                </a:path>
              </a:pathLst>
            </a:custGeom>
            <a:blipFill>
              <a:blip r:embed="rId2"/>
              <a:stretch>
                <a:fillRect l="-1981" t="0" r="-1981" b="0"/>
              </a:stretch>
            </a:blipFill>
          </p:spPr>
        </p:sp>
      </p:grpSp>
      <p:sp>
        <p:nvSpPr>
          <p:cNvPr name="AutoShape 4" id="4"/>
          <p:cNvSpPr/>
          <p:nvPr/>
        </p:nvSpPr>
        <p:spPr>
          <a:xfrm>
            <a:off x="9954514" y="4155260"/>
            <a:ext cx="0" cy="2144137"/>
          </a:xfrm>
          <a:prstGeom prst="line">
            <a:avLst/>
          </a:prstGeom>
          <a:ln cap="flat" w="66675">
            <a:solidFill>
              <a:srgbClr val="004AAD"/>
            </a:solidFill>
            <a:prstDash val="solid"/>
            <a:headEnd type="none" len="sm" w="sm"/>
            <a:tailEnd type="none" len="sm" w="sm"/>
          </a:ln>
        </p:spPr>
      </p:sp>
      <p:grpSp>
        <p:nvGrpSpPr>
          <p:cNvPr name="Group 5" id="5"/>
          <p:cNvGrpSpPr/>
          <p:nvPr/>
        </p:nvGrpSpPr>
        <p:grpSpPr>
          <a:xfrm rot="0">
            <a:off x="6886870" y="3108325"/>
            <a:ext cx="1404204" cy="4070350"/>
            <a:chOff x="0" y="0"/>
            <a:chExt cx="369832" cy="1072026"/>
          </a:xfrm>
        </p:grpSpPr>
        <p:sp>
          <p:nvSpPr>
            <p:cNvPr name="Freeform 6" id="6"/>
            <p:cNvSpPr/>
            <p:nvPr/>
          </p:nvSpPr>
          <p:spPr>
            <a:xfrm flipH="false" flipV="false" rot="0">
              <a:off x="0" y="0"/>
              <a:ext cx="369832" cy="1072026"/>
            </a:xfrm>
            <a:custGeom>
              <a:avLst/>
              <a:gdLst/>
              <a:ahLst/>
              <a:cxnLst/>
              <a:rect r="r" b="b" t="t" l="l"/>
              <a:pathLst>
                <a:path h="1072026" w="369832">
                  <a:moveTo>
                    <a:pt x="0" y="0"/>
                  </a:moveTo>
                  <a:lnTo>
                    <a:pt x="369832" y="0"/>
                  </a:lnTo>
                  <a:lnTo>
                    <a:pt x="369832" y="1072026"/>
                  </a:lnTo>
                  <a:lnTo>
                    <a:pt x="0" y="1072026"/>
                  </a:lnTo>
                  <a:close/>
                </a:path>
              </a:pathLst>
            </a:custGeom>
            <a:solidFill>
              <a:srgbClr val="004AAD"/>
            </a:solidFill>
          </p:spPr>
        </p:sp>
        <p:sp>
          <p:nvSpPr>
            <p:cNvPr name="TextBox 7" id="7"/>
            <p:cNvSpPr txBox="true"/>
            <p:nvPr/>
          </p:nvSpPr>
          <p:spPr>
            <a:xfrm>
              <a:off x="0" y="-38100"/>
              <a:ext cx="369832" cy="1110126"/>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0155329" y="3993335"/>
            <a:ext cx="5802155" cy="659129"/>
          </a:xfrm>
          <a:prstGeom prst="rect">
            <a:avLst/>
          </a:prstGeom>
        </p:spPr>
        <p:txBody>
          <a:bodyPr anchor="t" rtlCol="false" tIns="0" lIns="0" bIns="0" rIns="0">
            <a:spAutoFit/>
          </a:bodyPr>
          <a:lstStyle/>
          <a:p>
            <a:pPr algn="l">
              <a:lnSpc>
                <a:spcPts val="4620"/>
              </a:lnSpc>
            </a:pPr>
            <a:r>
              <a:rPr lang="en-US" sz="3300">
                <a:solidFill>
                  <a:srgbClr val="000000"/>
                </a:solidFill>
                <a:latin typeface="Arsenica Antiqua"/>
                <a:ea typeface="Arsenica Antiqua"/>
                <a:cs typeface="Arsenica Antiqua"/>
                <a:sym typeface="Arsenica Antiqua"/>
              </a:rPr>
              <a:t>UN EVENTO DA VIVERE </a:t>
            </a:r>
          </a:p>
        </p:txBody>
      </p:sp>
      <p:sp>
        <p:nvSpPr>
          <p:cNvPr name="TextBox 9" id="9"/>
          <p:cNvSpPr txBox="true"/>
          <p:nvPr/>
        </p:nvSpPr>
        <p:spPr>
          <a:xfrm rot="0">
            <a:off x="10155329" y="4497267"/>
            <a:ext cx="6674262" cy="1802130"/>
          </a:xfrm>
          <a:prstGeom prst="rect">
            <a:avLst/>
          </a:prstGeom>
        </p:spPr>
        <p:txBody>
          <a:bodyPr anchor="t" rtlCol="false" tIns="0" lIns="0" bIns="0" rIns="0">
            <a:spAutoFit/>
          </a:bodyPr>
          <a:lstStyle/>
          <a:p>
            <a:pPr algn="l">
              <a:lnSpc>
                <a:spcPts val="6719"/>
              </a:lnSpc>
            </a:pPr>
            <a:r>
              <a:rPr lang="en-US" sz="4799">
                <a:solidFill>
                  <a:srgbClr val="000000"/>
                </a:solidFill>
                <a:latin typeface="Arsenica Antiqua"/>
                <a:ea typeface="Arsenica Antiqua"/>
                <a:cs typeface="Arsenica Antiqua"/>
                <a:sym typeface="Arsenica Antiqua"/>
              </a:rPr>
              <a:t>PARTECIPA ALLA FESTA DI SAN BASSO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DAG8zy8p6mI</dc:identifier>
  <dcterms:modified xsi:type="dcterms:W3CDTF">2011-08-01T06:04:30Z</dcterms:modified>
  <cp:revision>1</cp:revision>
  <dc:title>SanBasso_presentazione</dc:title>
</cp:coreProperties>
</file>